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8"/>
  </p:notesMasterIdLst>
  <p:sldIdLst>
    <p:sldId id="340" r:id="rId2"/>
    <p:sldId id="338" r:id="rId3"/>
    <p:sldId id="345" r:id="rId4"/>
    <p:sldId id="346" r:id="rId5"/>
    <p:sldId id="347" r:id="rId6"/>
    <p:sldId id="348" r:id="rId7"/>
    <p:sldId id="349" r:id="rId8"/>
    <p:sldId id="335" r:id="rId9"/>
    <p:sldId id="350" r:id="rId10"/>
    <p:sldId id="351" r:id="rId11"/>
    <p:sldId id="259" r:id="rId12"/>
    <p:sldId id="257" r:id="rId13"/>
    <p:sldId id="261" r:id="rId14"/>
    <p:sldId id="262" r:id="rId15"/>
    <p:sldId id="260" r:id="rId16"/>
    <p:sldId id="352" r:id="rId17"/>
    <p:sldId id="353" r:id="rId18"/>
    <p:sldId id="278" r:id="rId19"/>
    <p:sldId id="263" r:id="rId20"/>
    <p:sldId id="264" r:id="rId21"/>
    <p:sldId id="265" r:id="rId22"/>
    <p:sldId id="269" r:id="rId23"/>
    <p:sldId id="270" r:id="rId24"/>
    <p:sldId id="354" r:id="rId25"/>
    <p:sldId id="279" r:id="rId26"/>
    <p:sldId id="271" r:id="rId27"/>
    <p:sldId id="355" r:id="rId28"/>
    <p:sldId id="266" r:id="rId29"/>
    <p:sldId id="272" r:id="rId30"/>
    <p:sldId id="273" r:id="rId31"/>
    <p:sldId id="277" r:id="rId32"/>
    <p:sldId id="274" r:id="rId33"/>
    <p:sldId id="356" r:id="rId34"/>
    <p:sldId id="275" r:id="rId35"/>
    <p:sldId id="289" r:id="rId36"/>
    <p:sldId id="276" r:id="rId37"/>
    <p:sldId id="280" r:id="rId38"/>
    <p:sldId id="281" r:id="rId39"/>
    <p:sldId id="267" r:id="rId40"/>
    <p:sldId id="282" r:id="rId41"/>
    <p:sldId id="288" r:id="rId42"/>
    <p:sldId id="283" r:id="rId43"/>
    <p:sldId id="284" r:id="rId44"/>
    <p:sldId id="294" r:id="rId45"/>
    <p:sldId id="290" r:id="rId46"/>
    <p:sldId id="295" r:id="rId47"/>
    <p:sldId id="296" r:id="rId48"/>
    <p:sldId id="298" r:id="rId49"/>
    <p:sldId id="299" r:id="rId50"/>
    <p:sldId id="291" r:id="rId51"/>
    <p:sldId id="300" r:id="rId52"/>
    <p:sldId id="293" r:id="rId53"/>
    <p:sldId id="301" r:id="rId54"/>
    <p:sldId id="305" r:id="rId55"/>
    <p:sldId id="302" r:id="rId56"/>
    <p:sldId id="303" r:id="rId57"/>
    <p:sldId id="308" r:id="rId58"/>
    <p:sldId id="309" r:id="rId59"/>
    <p:sldId id="304" r:id="rId60"/>
    <p:sldId id="306" r:id="rId61"/>
    <p:sldId id="307" r:id="rId62"/>
    <p:sldId id="357" r:id="rId63"/>
    <p:sldId id="337" r:id="rId64"/>
    <p:sldId id="361" r:id="rId65"/>
    <p:sldId id="358" r:id="rId66"/>
    <p:sldId id="362" r:id="rId67"/>
    <p:sldId id="359" r:id="rId68"/>
    <p:sldId id="360" r:id="rId69"/>
    <p:sldId id="366" r:id="rId70"/>
    <p:sldId id="368" r:id="rId71"/>
    <p:sldId id="367" r:id="rId72"/>
    <p:sldId id="363" r:id="rId73"/>
    <p:sldId id="364" r:id="rId74"/>
    <p:sldId id="365" r:id="rId75"/>
    <p:sldId id="297" r:id="rId76"/>
    <p:sldId id="333" r:id="rId7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F00"/>
    <a:srgbClr val="B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9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162AA-BCB4-42BB-BE89-76FC7E6186C4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0BC53-86BF-4141-BE1F-128AD9ACAD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754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1ADD-4234-43B2-AAFD-A9880E42C8BA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9603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1ADD-4234-43B2-AAFD-A9880E42C8BA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0317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1ADD-4234-43B2-AAFD-A9880E42C8B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298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1ADD-4234-43B2-AAFD-A9880E42C8B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6247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1ADD-4234-43B2-AAFD-A9880E42C8BA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3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1ADD-4234-43B2-AAFD-A9880E42C8BA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331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1ADD-4234-43B2-AAFD-A9880E42C8BA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6615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1ADD-4234-43B2-AAFD-A9880E42C8BA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0245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A31ADD-4234-43B2-AAFD-A9880E42C8BA}" type="slidenum">
              <a:rPr lang="ko-KR" altLang="en-US" smtClean="0"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716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068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730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21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070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0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57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74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124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653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26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870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27CD2-D729-449E-B046-B4E9EEB061E2}" type="datetimeFigureOut">
              <a:rPr lang="ko-KR" altLang="en-US" smtClean="0"/>
              <a:t>2019-07-09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3FDCF-6C8F-45AE-91BD-9AEC12B542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57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OT3UIXZzt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png"/><Relationship Id="rId7" Type="http://schemas.openxmlformats.org/officeDocument/2006/relationships/image" Target="../media/image45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g"/><Relationship Id="rId5" Type="http://schemas.openxmlformats.org/officeDocument/2006/relationships/image" Target="../media/image43.pn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9C3412-B3D8-468F-89BD-EA00C6D5DB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2019.07.10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FE8F44-5453-4016-9E20-383BB2C142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객체 검출</a:t>
            </a:r>
            <a:endParaRPr lang="en-US" altLang="ko-KR" dirty="0"/>
          </a:p>
          <a:p>
            <a:r>
              <a:rPr lang="en-US" altLang="ko-KR" dirty="0"/>
              <a:t>R-CNN</a:t>
            </a:r>
            <a:r>
              <a:rPr lang="ko-KR" altLang="en-US" dirty="0"/>
              <a:t> 시리즈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5BF664-17CF-468B-A17D-E8949122F5F7}"/>
              </a:ext>
            </a:extLst>
          </p:cNvPr>
          <p:cNvSpPr txBox="1"/>
          <p:nvPr/>
        </p:nvSpPr>
        <p:spPr>
          <a:xfrm>
            <a:off x="8495178" y="5165209"/>
            <a:ext cx="1029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정태영</a:t>
            </a:r>
          </a:p>
        </p:txBody>
      </p:sp>
    </p:spTree>
    <p:extLst>
      <p:ext uri="{BB962C8B-B14F-4D97-AF65-F5344CB8AC3E}">
        <p14:creationId xmlns:p14="http://schemas.microsoft.com/office/powerpoint/2010/main" val="38896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C2E6-F9C1-40F8-9E1C-9FFD3A0878D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47909" y="213313"/>
            <a:ext cx="7761701" cy="8026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B05664-E03A-4F95-B4C3-ABCE0133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40" y="1315009"/>
            <a:ext cx="7619719" cy="50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403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375DA-5136-46EB-8430-9AD64687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Detection? Segmentation?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BA9856-3077-4B50-A755-9794EA43F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https://www.youtube.com/watch?v=OOT3UIXZztE</a:t>
            </a:r>
            <a:endParaRPr lang="ko-KR" altLang="en-US" dirty="0"/>
          </a:p>
        </p:txBody>
      </p:sp>
      <p:pic>
        <p:nvPicPr>
          <p:cNvPr id="4" name="온라인 미디어 3">
            <a:hlinkClick r:id="" action="ppaction://media"/>
            <a:extLst>
              <a:ext uri="{FF2B5EF4-FFF2-40B4-BE49-F238E27FC236}">
                <a16:creationId xmlns:a16="http://schemas.microsoft.com/office/drawing/2014/main" id="{08ECDCCF-B71E-4DAB-8DE8-61DC13BDC4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89758" y="2463815"/>
            <a:ext cx="4812485" cy="36093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9FE625-B39E-464E-B525-0DA6E2ED6D93}"/>
              </a:ext>
            </a:extLst>
          </p:cNvPr>
          <p:cNvSpPr txBox="1"/>
          <p:nvPr/>
        </p:nvSpPr>
        <p:spPr>
          <a:xfrm>
            <a:off x="4971874" y="6176964"/>
            <a:ext cx="2248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Mask R-CNN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65560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252023-1982-44A1-BA25-B54F1C349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오늘 해볼 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4CBD4-CB4E-4DEF-BCE5-58EEDBC56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객체 검출 </a:t>
            </a:r>
            <a:r>
              <a:rPr lang="en-US" altLang="ko-KR" dirty="0"/>
              <a:t>(object</a:t>
            </a:r>
            <a:r>
              <a:rPr lang="ko-KR" altLang="en-US" dirty="0"/>
              <a:t> </a:t>
            </a:r>
            <a:r>
              <a:rPr lang="en-US" altLang="ko-KR" dirty="0"/>
              <a:t>detection)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r>
              <a:rPr lang="en-US" altLang="ko-KR" sz="2400" dirty="0"/>
              <a:t>R-CNN</a:t>
            </a:r>
            <a:r>
              <a:rPr lang="ko-KR" altLang="en-US" sz="2400" dirty="0"/>
              <a:t>부터 </a:t>
            </a:r>
            <a:r>
              <a:rPr lang="en-US" altLang="ko-KR" sz="2400" dirty="0"/>
              <a:t>Faster R-CNN</a:t>
            </a:r>
            <a:r>
              <a:rPr lang="ko-KR" altLang="en-US" sz="2400" dirty="0"/>
              <a:t>까지의 </a:t>
            </a:r>
            <a:r>
              <a:rPr lang="en-US" altLang="ko-KR" sz="2400" dirty="0"/>
              <a:t>2-Stage </a:t>
            </a:r>
            <a:r>
              <a:rPr lang="ko-KR" altLang="en-US" sz="2400" dirty="0"/>
              <a:t>객체 검출의 발전과정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실습</a:t>
            </a:r>
            <a:r>
              <a:rPr lang="en-US" altLang="ko-KR" sz="2400" dirty="0"/>
              <a:t>) Binary Classification</a:t>
            </a:r>
            <a:br>
              <a:rPr lang="en-US" altLang="ko-KR" sz="2400" dirty="0"/>
            </a:b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2068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1F65-72C9-4A09-B49D-0ADA243D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Detection? Segmentation?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42CF3C-3406-4423-AA81-A55ED0F8F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131" y="1690689"/>
            <a:ext cx="1628775" cy="2171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8DBAE0-65C1-4053-85A5-B6FCAD5D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837" y="1647827"/>
            <a:ext cx="1619250" cy="2257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0A0B1-31FB-4543-A450-8A6E3BBB8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36" y="4365896"/>
            <a:ext cx="1771650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A1F2EB-6AA5-474B-ABFC-202D3D97B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0" y="4280172"/>
            <a:ext cx="1790700" cy="2333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91300F-9003-4059-8EB8-A4BA1F204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407" y="4832147"/>
            <a:ext cx="1884586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9565CC-B1DC-4857-9F26-3EB6D0B85344}"/>
              </a:ext>
            </a:extLst>
          </p:cNvPr>
          <p:cNvSpPr txBox="1"/>
          <p:nvPr/>
        </p:nvSpPr>
        <p:spPr>
          <a:xfrm>
            <a:off x="5125944" y="4377089"/>
            <a:ext cx="244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Semantic Segmentation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9D7A-8DF5-4D2D-971B-85E0D205F340}"/>
              </a:ext>
            </a:extLst>
          </p:cNvPr>
          <p:cNvSpPr txBox="1"/>
          <p:nvPr/>
        </p:nvSpPr>
        <p:spPr>
          <a:xfrm>
            <a:off x="5434783" y="6241410"/>
            <a:ext cx="1635834" cy="37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F7F7F"/>
                </a:solidFill>
              </a:rPr>
              <a:t>Person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F00"/>
                </a:solidFill>
              </a:rPr>
              <a:t>bicycle</a:t>
            </a:r>
            <a:endParaRPr lang="ko-KR" altLang="en-US" dirty="0">
              <a:solidFill>
                <a:srgbClr val="007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448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81F65-72C9-4A09-B49D-0ADA243D5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Object Detection? Segmentation?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8042CF3C-3406-4423-AA81-A55ED0F8F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7131" y="1690689"/>
            <a:ext cx="1628775" cy="2171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8DBAE0-65C1-4053-85A5-B6FCAD5D7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837" y="1647827"/>
            <a:ext cx="1619250" cy="2257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5E0A0B1-31FB-4543-A450-8A6E3BBB8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636" y="4365896"/>
            <a:ext cx="1771650" cy="22479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FA1F2EB-6AA5-474B-ABFC-202D3D97B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8650" y="4280172"/>
            <a:ext cx="1790700" cy="23336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91300F-9003-4059-8EB8-A4BA1F204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0407" y="4832147"/>
            <a:ext cx="1884586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89565CC-B1DC-4857-9F26-3EB6D0B85344}"/>
              </a:ext>
            </a:extLst>
          </p:cNvPr>
          <p:cNvSpPr txBox="1"/>
          <p:nvPr/>
        </p:nvSpPr>
        <p:spPr>
          <a:xfrm>
            <a:off x="5125944" y="4377089"/>
            <a:ext cx="244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Semantic Segmentation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19D7A-8DF5-4D2D-971B-85E0D205F340}"/>
              </a:ext>
            </a:extLst>
          </p:cNvPr>
          <p:cNvSpPr txBox="1"/>
          <p:nvPr/>
        </p:nvSpPr>
        <p:spPr>
          <a:xfrm>
            <a:off x="5434783" y="6241410"/>
            <a:ext cx="1635834" cy="37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BF7F7F"/>
                </a:solidFill>
              </a:rPr>
              <a:t>Person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F00"/>
                </a:solidFill>
              </a:rPr>
              <a:t>bicycle</a:t>
            </a:r>
            <a:endParaRPr lang="ko-KR" altLang="en-US" dirty="0">
              <a:solidFill>
                <a:srgbClr val="007F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89B63F-3F1C-421C-887B-D14C00DD37B8}"/>
              </a:ext>
            </a:extLst>
          </p:cNvPr>
          <p:cNvSpPr/>
          <p:nvPr/>
        </p:nvSpPr>
        <p:spPr>
          <a:xfrm>
            <a:off x="7894310" y="4106513"/>
            <a:ext cx="2446519" cy="267608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505F2F-7824-4E3C-96EA-3334F09BD9C4}"/>
              </a:ext>
            </a:extLst>
          </p:cNvPr>
          <p:cNvSpPr txBox="1"/>
          <p:nvPr/>
        </p:nvSpPr>
        <p:spPr>
          <a:xfrm>
            <a:off x="8443786" y="3677723"/>
            <a:ext cx="1347564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Mask R-CNN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A53A0-AB93-40A0-B0EC-85563813E37D}"/>
              </a:ext>
            </a:extLst>
          </p:cNvPr>
          <p:cNvSpPr/>
          <p:nvPr/>
        </p:nvSpPr>
        <p:spPr>
          <a:xfrm>
            <a:off x="1963202" y="4106512"/>
            <a:ext cx="2446519" cy="267608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423627-B148-443E-AC41-AD861FAEC0DB}"/>
              </a:ext>
            </a:extLst>
          </p:cNvPr>
          <p:cNvSpPr txBox="1"/>
          <p:nvPr/>
        </p:nvSpPr>
        <p:spPr>
          <a:xfrm>
            <a:off x="2318122" y="3677723"/>
            <a:ext cx="1678159" cy="369332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Previous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278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R-CNN</a:t>
            </a:r>
          </a:p>
          <a:p>
            <a:r>
              <a:rPr lang="en-US" altLang="ko-KR" dirty="0"/>
              <a:t>Fast R-CNN</a:t>
            </a:r>
          </a:p>
          <a:p>
            <a:r>
              <a:rPr lang="en-US" altLang="ko-KR" dirty="0"/>
              <a:t>Faster R-CNN</a:t>
            </a:r>
          </a:p>
          <a:p>
            <a:r>
              <a:rPr lang="en-US" altLang="ko-KR" dirty="0"/>
              <a:t>Mask R-CNN</a:t>
            </a:r>
          </a:p>
        </p:txBody>
      </p:sp>
    </p:spTree>
    <p:extLst>
      <p:ext uri="{BB962C8B-B14F-4D97-AF65-F5344CB8AC3E}">
        <p14:creationId xmlns:p14="http://schemas.microsoft.com/office/powerpoint/2010/main" val="3949376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R-CNN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Fast R-CNN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Faster R-CNN</a:t>
            </a:r>
          </a:p>
          <a:p>
            <a:r>
              <a:rPr lang="en-US" altLang="ko-KR" dirty="0"/>
              <a:t>Mask R-CNN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892FFD-B1EC-44F3-8476-46F6DEB18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541" y="1366654"/>
            <a:ext cx="1790699" cy="22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5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R-CNN</a:t>
            </a:r>
          </a:p>
          <a:p>
            <a:r>
              <a:rPr lang="en-US" altLang="ko-KR" dirty="0"/>
              <a:t>Fast R-CNN</a:t>
            </a:r>
          </a:p>
          <a:p>
            <a:r>
              <a:rPr lang="en-US" altLang="ko-KR" dirty="0"/>
              <a:t>Faster R-CNN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Mask R-CNN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39EEFA-4364-4DD8-8AEA-B882C49FF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542" y="4001294"/>
            <a:ext cx="17907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75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R-CNN</a:t>
            </a:r>
          </a:p>
          <a:p>
            <a:r>
              <a:rPr lang="en-US" altLang="ko-KR" dirty="0"/>
              <a:t>Fast R-CNN</a:t>
            </a:r>
          </a:p>
          <a:p>
            <a:r>
              <a:rPr lang="en-US" altLang="ko-KR" dirty="0"/>
              <a:t>Faster R-CNN</a:t>
            </a:r>
          </a:p>
          <a:p>
            <a:r>
              <a:rPr lang="en-US" altLang="ko-KR" dirty="0"/>
              <a:t>Mask R-CNN</a:t>
            </a:r>
          </a:p>
          <a:p>
            <a:endParaRPr lang="en-US" altLang="ko-KR" dirty="0"/>
          </a:p>
          <a:p>
            <a:r>
              <a:rPr lang="en-US" altLang="ko-KR" dirty="0"/>
              <a:t>Mask R-CNN = Faster R-CNN + a</a:t>
            </a:r>
          </a:p>
          <a:p>
            <a:r>
              <a:rPr lang="en-US" altLang="ko-KR" dirty="0"/>
              <a:t>Faster R-CNN = Fast R-CNN + b</a:t>
            </a:r>
          </a:p>
          <a:p>
            <a:r>
              <a:rPr lang="en-US" altLang="ko-KR" dirty="0"/>
              <a:t>Fast R-CNN = R-CNN +c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5703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R-CNN</a:t>
            </a:r>
          </a:p>
          <a:p>
            <a:r>
              <a:rPr lang="en-US" altLang="ko-KR" dirty="0"/>
              <a:t>Fast R-CNN</a:t>
            </a:r>
          </a:p>
          <a:p>
            <a:r>
              <a:rPr lang="en-US" altLang="ko-KR" dirty="0"/>
              <a:t>Faster R-CNN</a:t>
            </a:r>
          </a:p>
          <a:p>
            <a:r>
              <a:rPr lang="en-US" altLang="ko-KR" dirty="0"/>
              <a:t>Mask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292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0DD029-99F0-4654-B31F-A8E0A688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일간의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43842C-B36E-48C2-B857-52AB1D73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지금까지 배운 것들을 이용해서 </a:t>
            </a:r>
            <a:br>
              <a:rPr lang="en-US" altLang="ko-KR" dirty="0"/>
            </a:br>
            <a:r>
              <a:rPr lang="ko-KR" altLang="en-US" dirty="0"/>
              <a:t>객체 검출 알고리즘을 한 번 만들어보자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Binary Classification</a:t>
            </a:r>
          </a:p>
          <a:p>
            <a:endParaRPr lang="en-US" altLang="ko-KR" dirty="0"/>
          </a:p>
          <a:p>
            <a:r>
              <a:rPr lang="en-US" altLang="ko-KR" dirty="0"/>
              <a:t>Sliding window based object detection (with </a:t>
            </a:r>
            <a:r>
              <a:rPr lang="en-US" altLang="ko-KR" dirty="0" err="1"/>
              <a:t>Opencv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16277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194B0-4CF0-4F2A-8F1F-65D59B03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C312E5-B831-48DB-99CE-7181CBB88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6"/>
            <a:ext cx="7886700" cy="1603375"/>
          </a:xfrm>
        </p:spPr>
        <p:txBody>
          <a:bodyPr/>
          <a:lstStyle/>
          <a:p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 err="1"/>
              <a:t>Alexnet</a:t>
            </a:r>
            <a:r>
              <a:rPr lang="ko-KR" altLang="en-US" dirty="0"/>
              <a:t>이 </a:t>
            </a:r>
            <a:r>
              <a:rPr lang="en-US" altLang="ko-KR" dirty="0"/>
              <a:t>CNN</a:t>
            </a:r>
            <a:r>
              <a:rPr lang="ko-KR" altLang="en-US" dirty="0"/>
              <a:t>으로 </a:t>
            </a:r>
            <a:r>
              <a:rPr lang="en-US" altLang="ko-KR" dirty="0"/>
              <a:t>Classification </a:t>
            </a:r>
            <a:r>
              <a:rPr lang="ko-KR" altLang="en-US" dirty="0"/>
              <a:t>에서 </a:t>
            </a:r>
            <a:br>
              <a:rPr lang="en-US" altLang="ko-KR" dirty="0"/>
            </a:br>
            <a:r>
              <a:rPr lang="ko-KR" altLang="en-US" dirty="0"/>
              <a:t>엄청난 성능을 </a:t>
            </a:r>
            <a:r>
              <a:rPr lang="ko-KR" altLang="en-US" dirty="0" err="1"/>
              <a:t>뽑아냄</a:t>
            </a:r>
            <a:r>
              <a:rPr lang="en-US" altLang="ko-KR" dirty="0"/>
              <a:t>. </a:t>
            </a:r>
            <a:r>
              <a:rPr lang="ko-KR" altLang="en-US" dirty="0" err="1"/>
              <a:t>딥러닝</a:t>
            </a:r>
            <a:r>
              <a:rPr lang="ko-KR" altLang="en-US" dirty="0"/>
              <a:t> 부흥의 시작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이걸 </a:t>
            </a:r>
            <a:r>
              <a:rPr lang="en-US" altLang="ko-KR" dirty="0"/>
              <a:t>Object Detection</a:t>
            </a:r>
            <a:r>
              <a:rPr lang="ko-KR" altLang="en-US" dirty="0"/>
              <a:t>에도 써먹을 수 없을까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15463155-EAF8-4983-8FE7-3D506814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232" y="4045860"/>
            <a:ext cx="1628775" cy="2171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8408EA-78B6-40F9-95F0-D52194F17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271" y="4045860"/>
            <a:ext cx="1711594" cy="21717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7C7525D-56F1-4EA9-A843-2D74F3A59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121" y="3890419"/>
            <a:ext cx="4798603" cy="248258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68311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3834FB-E525-4226-B9E4-319963F7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C5C15F-DE45-46C7-B218-50504294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1792646"/>
          </a:xfrm>
        </p:spPr>
        <p:txBody>
          <a:bodyPr/>
          <a:lstStyle/>
          <a:p>
            <a:r>
              <a:rPr lang="en-US" altLang="ko-KR" dirty="0"/>
              <a:t>‘</a:t>
            </a:r>
            <a:r>
              <a:rPr lang="en-US" altLang="ko-KR" dirty="0">
                <a:solidFill>
                  <a:srgbClr val="FF0000"/>
                </a:solidFill>
              </a:rPr>
              <a:t>Object</a:t>
            </a:r>
            <a:r>
              <a:rPr lang="ko-KR" altLang="en-US" dirty="0">
                <a:solidFill>
                  <a:srgbClr val="FF0000"/>
                </a:solidFill>
              </a:rPr>
              <a:t>가 있을 것 같은 영역</a:t>
            </a:r>
            <a:r>
              <a:rPr lang="ko-KR" altLang="en-US" dirty="0"/>
              <a:t>을 추려내서 </a:t>
            </a:r>
            <a:r>
              <a:rPr lang="en-US" altLang="ko-KR" dirty="0"/>
              <a:t>ROI(Region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Interest)</a:t>
            </a:r>
            <a:r>
              <a:rPr lang="ko-KR" altLang="en-US" dirty="0"/>
              <a:t>를 뽑아내고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매 </a:t>
            </a:r>
            <a:r>
              <a:rPr lang="en-US" altLang="ko-KR" dirty="0"/>
              <a:t>ROI </a:t>
            </a:r>
            <a:r>
              <a:rPr lang="ko-KR" altLang="en-US" dirty="0"/>
              <a:t>마다 </a:t>
            </a:r>
            <a:r>
              <a:rPr lang="en-US" altLang="ko-KR" dirty="0"/>
              <a:t>Classification </a:t>
            </a:r>
            <a:r>
              <a:rPr lang="ko-KR" altLang="en-US" dirty="0"/>
              <a:t>하면 되겠네</a:t>
            </a:r>
            <a:r>
              <a:rPr lang="en-US" altLang="ko-KR" dirty="0"/>
              <a:t>!’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R-CNN (Regions with CNN features) *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E8B81-B8BE-44E7-8077-E3222D34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725" y="3911960"/>
            <a:ext cx="5924550" cy="20288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22036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4E586-1D99-4D08-9E4B-292A55E3B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D37986-CF7A-475F-B3C3-479CD3024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 그 </a:t>
            </a:r>
            <a:r>
              <a:rPr lang="en-US" altLang="ko-KR" dirty="0">
                <a:solidFill>
                  <a:srgbClr val="FF0000"/>
                </a:solidFill>
              </a:rPr>
              <a:t>Object</a:t>
            </a:r>
            <a:r>
              <a:rPr lang="ko-KR" altLang="en-US" dirty="0">
                <a:solidFill>
                  <a:srgbClr val="FF0000"/>
                </a:solidFill>
              </a:rPr>
              <a:t>가 있을 것 같은 영역</a:t>
            </a:r>
            <a:r>
              <a:rPr lang="ko-KR" altLang="en-US" dirty="0"/>
              <a:t>은 어떻게 구하는데요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Selective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Search (</a:t>
            </a:r>
            <a:r>
              <a:rPr lang="ko-KR" altLang="en-US" dirty="0">
                <a:sym typeface="Wingdings" panose="05000000000000000000" pitchFamily="2" charset="2"/>
              </a:rPr>
              <a:t>줄여서 </a:t>
            </a:r>
            <a:r>
              <a:rPr lang="en-US" altLang="ko-KR" dirty="0">
                <a:sym typeface="Wingdings" panose="05000000000000000000" pitchFamily="2" charset="2"/>
              </a:rPr>
              <a:t>SS)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SS</a:t>
            </a:r>
            <a:r>
              <a:rPr lang="ko-KR" altLang="en-US" dirty="0">
                <a:sym typeface="Wingdings" panose="05000000000000000000" pitchFamily="2" charset="2"/>
              </a:rPr>
              <a:t>는 </a:t>
            </a:r>
            <a:r>
              <a:rPr lang="en-US" altLang="ko-KR" dirty="0">
                <a:sym typeface="Wingdings" panose="05000000000000000000" pitchFamily="2" charset="2"/>
              </a:rPr>
              <a:t>R-CNN</a:t>
            </a:r>
            <a:r>
              <a:rPr lang="ko-KR" altLang="en-US" dirty="0">
                <a:sym typeface="Wingdings" panose="05000000000000000000" pitchFamily="2" charset="2"/>
              </a:rPr>
              <a:t>과 별개의 논문으로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이미 있던 걸 </a:t>
            </a:r>
            <a:r>
              <a:rPr lang="en-US" altLang="ko-KR" dirty="0">
                <a:sym typeface="Wingdings" panose="05000000000000000000" pitchFamily="2" charset="2"/>
              </a:rPr>
              <a:t>R-CNN</a:t>
            </a:r>
            <a:r>
              <a:rPr lang="ko-KR" altLang="en-US" dirty="0">
                <a:sym typeface="Wingdings" panose="05000000000000000000" pitchFamily="2" charset="2"/>
              </a:rPr>
              <a:t>에서 활용한 것임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ACE6D9-441C-4573-B551-81FD2750F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143" y="4001295"/>
            <a:ext cx="4447715" cy="281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80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E3B64-76F4-462F-A5BE-FE9B1FE9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C3F9899-EF37-4D60-91AF-DA4F1704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5470474" cy="1102133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R-CNN</a:t>
            </a:r>
            <a:r>
              <a:rPr lang="ko-KR" altLang="en-US" dirty="0">
                <a:sym typeface="Wingdings" panose="05000000000000000000" pitchFamily="2" charset="2"/>
              </a:rPr>
              <a:t>은 다음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가지 요소로 구성되어 있다고 볼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05123-DE05-42C7-BAC2-6C7F832F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178615"/>
            <a:ext cx="5470474" cy="2878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916AF-6761-47B0-B930-43F7F173901E}"/>
              </a:ext>
            </a:extLst>
          </p:cNvPr>
          <p:cNvSpPr txBox="1"/>
          <p:nvPr/>
        </p:nvSpPr>
        <p:spPr>
          <a:xfrm>
            <a:off x="8184860" y="2298583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405BE-2EBB-4AE9-9FC0-56D405F32C41}"/>
              </a:ext>
            </a:extLst>
          </p:cNvPr>
          <p:cNvSpPr txBox="1"/>
          <p:nvPr/>
        </p:nvSpPr>
        <p:spPr>
          <a:xfrm>
            <a:off x="8184859" y="305966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98C2C-A8F2-460C-9D16-75E61738A995}"/>
              </a:ext>
            </a:extLst>
          </p:cNvPr>
          <p:cNvSpPr txBox="1"/>
          <p:nvPr/>
        </p:nvSpPr>
        <p:spPr>
          <a:xfrm>
            <a:off x="8184859" y="3820753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CBDE-B0B8-4B2D-8F0C-D4576F4EB615}"/>
              </a:ext>
            </a:extLst>
          </p:cNvPr>
          <p:cNvSpPr txBox="1"/>
          <p:nvPr/>
        </p:nvSpPr>
        <p:spPr>
          <a:xfrm>
            <a:off x="8184858" y="5135836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9206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E3B64-76F4-462F-A5BE-FE9B1FE9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C3F9899-EF37-4D60-91AF-DA4F1704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5470474" cy="1051799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R-CNN</a:t>
            </a:r>
            <a:r>
              <a:rPr lang="ko-KR" altLang="en-US" dirty="0">
                <a:sym typeface="Wingdings" panose="05000000000000000000" pitchFamily="2" charset="2"/>
              </a:rPr>
              <a:t>은 다음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가지 요소로 구성되어 있다고 볼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05123-DE05-42C7-BAC2-6C7F832F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178615"/>
            <a:ext cx="5470474" cy="2878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916AF-6761-47B0-B930-43F7F173901E}"/>
              </a:ext>
            </a:extLst>
          </p:cNvPr>
          <p:cNvSpPr txBox="1"/>
          <p:nvPr/>
        </p:nvSpPr>
        <p:spPr>
          <a:xfrm>
            <a:off x="8184860" y="2298583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405BE-2EBB-4AE9-9FC0-56D405F32C41}"/>
              </a:ext>
            </a:extLst>
          </p:cNvPr>
          <p:cNvSpPr txBox="1"/>
          <p:nvPr/>
        </p:nvSpPr>
        <p:spPr>
          <a:xfrm>
            <a:off x="8184859" y="305966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98C2C-A8F2-460C-9D16-75E61738A995}"/>
              </a:ext>
            </a:extLst>
          </p:cNvPr>
          <p:cNvSpPr txBox="1"/>
          <p:nvPr/>
        </p:nvSpPr>
        <p:spPr>
          <a:xfrm>
            <a:off x="8184859" y="3820753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CBDE-B0B8-4B2D-8F0C-D4576F4EB615}"/>
              </a:ext>
            </a:extLst>
          </p:cNvPr>
          <p:cNvSpPr txBox="1"/>
          <p:nvPr/>
        </p:nvSpPr>
        <p:spPr>
          <a:xfrm>
            <a:off x="8184858" y="5135836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9EBF42-B682-4424-B76C-3FF1D440D7C9}"/>
              </a:ext>
            </a:extLst>
          </p:cNvPr>
          <p:cNvSpPr txBox="1"/>
          <p:nvPr/>
        </p:nvSpPr>
        <p:spPr>
          <a:xfrm>
            <a:off x="8124999" y="882112"/>
            <a:ext cx="3525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딥러닝 이전의 </a:t>
            </a:r>
            <a:r>
              <a:rPr lang="ko-KR" altLang="en-US" dirty="0" err="1"/>
              <a:t>머신러닝에서</a:t>
            </a:r>
            <a:r>
              <a:rPr lang="ko-KR" altLang="en-US" dirty="0"/>
              <a:t> </a:t>
            </a:r>
            <a:r>
              <a:rPr lang="en-US" altLang="ko-KR" dirty="0"/>
              <a:t>feature extraction </a:t>
            </a:r>
            <a:r>
              <a:rPr lang="ko-KR" altLang="en-US" dirty="0"/>
              <a:t>부분만 </a:t>
            </a:r>
            <a:r>
              <a:rPr lang="en-US" altLang="ko-KR" dirty="0"/>
              <a:t>CNN</a:t>
            </a:r>
            <a:r>
              <a:rPr lang="ko-KR" altLang="en-US" dirty="0"/>
              <a:t>에게 맡긴 형태</a:t>
            </a:r>
            <a:r>
              <a:rPr lang="en-US" altLang="ko-KR" dirty="0"/>
              <a:t>.*</a:t>
            </a:r>
          </a:p>
        </p:txBody>
      </p:sp>
    </p:spTree>
    <p:extLst>
      <p:ext uri="{BB962C8B-B14F-4D97-AF65-F5344CB8AC3E}">
        <p14:creationId xmlns:p14="http://schemas.microsoft.com/office/powerpoint/2010/main" val="1845906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E3B64-76F4-462F-A5BE-FE9B1FE9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C3F9899-EF37-4D60-91AF-DA4F17041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5470474" cy="1102133"/>
          </a:xfrm>
        </p:spPr>
        <p:txBody>
          <a:bodyPr>
            <a:normAutofit/>
          </a:bodyPr>
          <a:lstStyle/>
          <a:p>
            <a:r>
              <a:rPr lang="en-US" altLang="ko-KR" dirty="0">
                <a:sym typeface="Wingdings" panose="05000000000000000000" pitchFamily="2" charset="2"/>
              </a:rPr>
              <a:t>R-CNN</a:t>
            </a:r>
            <a:r>
              <a:rPr lang="ko-KR" altLang="en-US" dirty="0">
                <a:sym typeface="Wingdings" panose="05000000000000000000" pitchFamily="2" charset="2"/>
              </a:rPr>
              <a:t>은 다음 </a:t>
            </a:r>
            <a:r>
              <a:rPr lang="en-US" altLang="ko-KR" dirty="0">
                <a:sym typeface="Wingdings" panose="05000000000000000000" pitchFamily="2" charset="2"/>
              </a:rPr>
              <a:t>4</a:t>
            </a:r>
            <a:r>
              <a:rPr lang="ko-KR" altLang="en-US" dirty="0">
                <a:sym typeface="Wingdings" panose="05000000000000000000" pitchFamily="2" charset="2"/>
              </a:rPr>
              <a:t>가지 요소로 구성되어 있다고 볼 수 있음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505123-DE05-42C7-BAC2-6C7F832F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178615"/>
            <a:ext cx="5470474" cy="28784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8916AF-6761-47B0-B930-43F7F173901E}"/>
              </a:ext>
            </a:extLst>
          </p:cNvPr>
          <p:cNvSpPr txBox="1"/>
          <p:nvPr/>
        </p:nvSpPr>
        <p:spPr>
          <a:xfrm>
            <a:off x="8184860" y="2298583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3405BE-2EBB-4AE9-9FC0-56D405F32C41}"/>
              </a:ext>
            </a:extLst>
          </p:cNvPr>
          <p:cNvSpPr txBox="1"/>
          <p:nvPr/>
        </p:nvSpPr>
        <p:spPr>
          <a:xfrm>
            <a:off x="8184859" y="305966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E98C2C-A8F2-460C-9D16-75E61738A995}"/>
              </a:ext>
            </a:extLst>
          </p:cNvPr>
          <p:cNvSpPr txBox="1"/>
          <p:nvPr/>
        </p:nvSpPr>
        <p:spPr>
          <a:xfrm>
            <a:off x="8184859" y="3820753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Bounding Box Regression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(bb </a:t>
            </a:r>
            <a:r>
              <a:rPr lang="en-US" altLang="ko-KR" dirty="0" err="1">
                <a:solidFill>
                  <a:srgbClr val="FF0000"/>
                </a:solidFill>
              </a:rPr>
              <a:t>reg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0CBDE-B0B8-4B2D-8F0C-D4576F4EB615}"/>
              </a:ext>
            </a:extLst>
          </p:cNvPr>
          <p:cNvSpPr txBox="1"/>
          <p:nvPr/>
        </p:nvSpPr>
        <p:spPr>
          <a:xfrm>
            <a:off x="8184858" y="5135836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91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CDC51-4EBD-4BF9-A9B8-D7CC5046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E7FC2-9AC4-4BA7-8913-2C0E7288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문제점 </a:t>
            </a:r>
            <a:r>
              <a:rPr lang="en-US" altLang="ko-KR" dirty="0"/>
              <a:t>*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655AF-1E2B-49E2-8479-033C7D67C2F8}"/>
              </a:ext>
            </a:extLst>
          </p:cNvPr>
          <p:cNvSpPr txBox="1"/>
          <p:nvPr/>
        </p:nvSpPr>
        <p:spPr>
          <a:xfrm>
            <a:off x="8184860" y="2298583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13ED3-8DF4-455F-B13A-E5D0D7D27E80}"/>
              </a:ext>
            </a:extLst>
          </p:cNvPr>
          <p:cNvSpPr txBox="1"/>
          <p:nvPr/>
        </p:nvSpPr>
        <p:spPr>
          <a:xfrm>
            <a:off x="8184859" y="305966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DCFC-0638-4B37-A603-C9B62B9ED6F4}"/>
              </a:ext>
            </a:extLst>
          </p:cNvPr>
          <p:cNvSpPr txBox="1"/>
          <p:nvPr/>
        </p:nvSpPr>
        <p:spPr>
          <a:xfrm>
            <a:off x="8184859" y="3820753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9DF98-850D-457E-8762-AAF83B865C5E}"/>
              </a:ext>
            </a:extLst>
          </p:cNvPr>
          <p:cNvSpPr txBox="1"/>
          <p:nvPr/>
        </p:nvSpPr>
        <p:spPr>
          <a:xfrm>
            <a:off x="8184858" y="5135836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919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0CDC51-4EBD-4BF9-A9B8-D7CC5046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CE7FC2-9AC4-4BA7-8913-2C0E72881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문제점</a:t>
            </a:r>
            <a:endParaRPr lang="en-US" altLang="ko-KR" dirty="0"/>
          </a:p>
          <a:p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느림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en-US" altLang="ko-KR" dirty="0"/>
              <a:t>SS</a:t>
            </a:r>
            <a:r>
              <a:rPr lang="ko-KR" altLang="en-US" dirty="0"/>
              <a:t>도 따로</a:t>
            </a:r>
            <a:r>
              <a:rPr lang="en-US" altLang="ko-KR" dirty="0"/>
              <a:t>. Bb</a:t>
            </a:r>
            <a:r>
              <a:rPr lang="ko-KR" altLang="en-US" dirty="0"/>
              <a:t> </a:t>
            </a:r>
            <a:r>
              <a:rPr lang="en-US" altLang="ko-KR" dirty="0" err="1"/>
              <a:t>reg</a:t>
            </a:r>
            <a:r>
              <a:rPr lang="ko-KR" altLang="en-US" dirty="0"/>
              <a:t>도 따로</a:t>
            </a:r>
            <a:r>
              <a:rPr lang="en-US" altLang="ko-KR" dirty="0"/>
              <a:t>. SVM</a:t>
            </a:r>
            <a:r>
              <a:rPr lang="ko-KR" altLang="en-US" dirty="0"/>
              <a:t>도 따로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en-US" altLang="ko-KR" dirty="0"/>
              <a:t>2</a:t>
            </a:r>
            <a:r>
              <a:rPr lang="ko-KR" altLang="en-US" dirty="0"/>
              <a:t>천개의 </a:t>
            </a:r>
            <a:r>
              <a:rPr lang="en-US" altLang="ko-KR" dirty="0"/>
              <a:t>proposal? </a:t>
            </a:r>
            <a:r>
              <a:rPr lang="en-US" altLang="ko-KR" dirty="0">
                <a:sym typeface="Wingdings" panose="05000000000000000000" pitchFamily="2" charset="2"/>
              </a:rPr>
              <a:t> 2</a:t>
            </a:r>
            <a:r>
              <a:rPr lang="ko-KR" altLang="en-US" dirty="0" err="1">
                <a:sym typeface="Wingdings" panose="05000000000000000000" pitchFamily="2" charset="2"/>
              </a:rPr>
              <a:t>천번의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forwarding</a:t>
            </a:r>
          </a:p>
          <a:p>
            <a:pPr lvl="1">
              <a:buFontTx/>
              <a:buChar char="-"/>
            </a:pPr>
            <a:r>
              <a:rPr lang="ko-KR" altLang="en-US" dirty="0">
                <a:sym typeface="Wingdings" panose="05000000000000000000" pitchFamily="2" charset="2"/>
              </a:rPr>
              <a:t>학습도 따로</a:t>
            </a:r>
            <a:r>
              <a:rPr lang="en-US" altLang="ko-KR" dirty="0">
                <a:sym typeface="Wingdings" panose="05000000000000000000" pitchFamily="2" charset="2"/>
              </a:rPr>
              <a:t>(End-to-end learning </a:t>
            </a:r>
            <a:r>
              <a:rPr lang="ko-KR" altLang="en-US" dirty="0">
                <a:sym typeface="Wingdings" panose="05000000000000000000" pitchFamily="2" charset="2"/>
              </a:rPr>
              <a:t>이 아니다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9090A5-4F25-4363-BB88-7751D5325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199" y="4513006"/>
            <a:ext cx="5000348" cy="1546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B655AF-1E2B-49E2-8479-033C7D67C2F8}"/>
              </a:ext>
            </a:extLst>
          </p:cNvPr>
          <p:cNvSpPr txBox="1"/>
          <p:nvPr/>
        </p:nvSpPr>
        <p:spPr>
          <a:xfrm>
            <a:off x="8184860" y="2298583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113ED3-8DF4-455F-B13A-E5D0D7D27E80}"/>
              </a:ext>
            </a:extLst>
          </p:cNvPr>
          <p:cNvSpPr txBox="1"/>
          <p:nvPr/>
        </p:nvSpPr>
        <p:spPr>
          <a:xfrm>
            <a:off x="8184859" y="305966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33DCFC-0638-4B37-A603-C9B62B9ED6F4}"/>
              </a:ext>
            </a:extLst>
          </p:cNvPr>
          <p:cNvSpPr txBox="1"/>
          <p:nvPr/>
        </p:nvSpPr>
        <p:spPr>
          <a:xfrm>
            <a:off x="8184859" y="3820753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9DF98-850D-457E-8762-AAF83B865C5E}"/>
              </a:ext>
            </a:extLst>
          </p:cNvPr>
          <p:cNvSpPr txBox="1"/>
          <p:nvPr/>
        </p:nvSpPr>
        <p:spPr>
          <a:xfrm>
            <a:off x="8184858" y="5135836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01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Fast R-CNN</a:t>
            </a:r>
          </a:p>
          <a:p>
            <a:r>
              <a:rPr lang="en-US" altLang="ko-KR" dirty="0"/>
              <a:t>Faster R-CNN</a:t>
            </a:r>
          </a:p>
          <a:p>
            <a:r>
              <a:rPr lang="en-US" altLang="ko-KR" dirty="0"/>
              <a:t>Mask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2251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SS</a:t>
            </a:r>
            <a:r>
              <a:rPr lang="ko-KR" altLang="en-US" dirty="0"/>
              <a:t>로 나오는 </a:t>
            </a:r>
            <a:r>
              <a:rPr lang="en-US" altLang="ko-KR" dirty="0"/>
              <a:t>proposal</a:t>
            </a:r>
            <a:r>
              <a:rPr lang="ko-KR" altLang="en-US" dirty="0"/>
              <a:t> </a:t>
            </a:r>
            <a:r>
              <a:rPr lang="en-US" altLang="ko-KR" dirty="0"/>
              <a:t>ROI</a:t>
            </a:r>
            <a:r>
              <a:rPr lang="ko-KR" altLang="en-US" dirty="0"/>
              <a:t>가 </a:t>
            </a:r>
            <a:r>
              <a:rPr lang="en-US" altLang="ko-KR" dirty="0"/>
              <a:t>2</a:t>
            </a:r>
            <a:r>
              <a:rPr lang="ko-KR" altLang="en-US" dirty="0"/>
              <a:t>천개쯤 되는데 매 </a:t>
            </a:r>
            <a:r>
              <a:rPr lang="en-US" altLang="ko-KR" dirty="0"/>
              <a:t>ROI</a:t>
            </a:r>
            <a:r>
              <a:rPr lang="ko-KR" altLang="en-US" dirty="0"/>
              <a:t>마다 </a:t>
            </a:r>
            <a:r>
              <a:rPr lang="en-US" altLang="ko-KR" dirty="0"/>
              <a:t>CNN</a:t>
            </a:r>
            <a:r>
              <a:rPr lang="ko-KR" altLang="en-US" dirty="0"/>
              <a:t>을 다 돌리니 느릴 수 밖에</a:t>
            </a:r>
            <a:r>
              <a:rPr lang="en-US" altLang="ko-KR" dirty="0"/>
              <a:t>.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이거 어떻게 </a:t>
            </a:r>
            <a:r>
              <a:rPr lang="en-US" altLang="ko-KR" dirty="0">
                <a:sym typeface="Wingdings" panose="05000000000000000000" pitchFamily="2" charset="2"/>
              </a:rPr>
              <a:t>CNN </a:t>
            </a:r>
            <a:r>
              <a:rPr lang="ko-KR" altLang="en-US" dirty="0">
                <a:sym typeface="Wingdings" panose="05000000000000000000" pitchFamily="2" charset="2"/>
              </a:rPr>
              <a:t>한번 돌린 걸로 </a:t>
            </a:r>
            <a:r>
              <a:rPr lang="ko-KR" altLang="en-US" dirty="0" err="1">
                <a:sym typeface="Wingdings" panose="05000000000000000000" pitchFamily="2" charset="2"/>
              </a:rPr>
              <a:t>퉁칠</a:t>
            </a:r>
            <a:r>
              <a:rPr lang="ko-KR" altLang="en-US" dirty="0">
                <a:sym typeface="Wingdings" panose="05000000000000000000" pitchFamily="2" charset="2"/>
              </a:rPr>
              <a:t> 수 없을까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E99251B-0DDF-4E70-A427-F67313242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63" y="3614420"/>
            <a:ext cx="5470474" cy="28784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0808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C2E6-F9C1-40F8-9E1C-9FFD3A0878D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47909" y="213313"/>
            <a:ext cx="7761701" cy="8026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D41B5E-8F05-4570-A199-A881E2797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203" y="1016001"/>
            <a:ext cx="5082015" cy="562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414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6"/>
            <a:ext cx="7886700" cy="1603375"/>
          </a:xfrm>
        </p:spPr>
        <p:txBody>
          <a:bodyPr/>
          <a:lstStyle/>
          <a:p>
            <a:r>
              <a:rPr lang="ko-KR" altLang="en-US" dirty="0"/>
              <a:t>이미지 전체에 대해서 </a:t>
            </a:r>
            <a:r>
              <a:rPr lang="en-US" altLang="ko-KR" dirty="0"/>
              <a:t>CNN</a:t>
            </a:r>
            <a:r>
              <a:rPr lang="ko-KR" altLang="en-US" dirty="0"/>
              <a:t>를 통과시키고 나온 </a:t>
            </a:r>
            <a:r>
              <a:rPr lang="en-US" altLang="ko-KR" dirty="0"/>
              <a:t>feature map</a:t>
            </a:r>
            <a:r>
              <a:rPr lang="ko-KR" altLang="en-US" dirty="0"/>
              <a:t>에서  </a:t>
            </a:r>
            <a:r>
              <a:rPr lang="en-US" altLang="ko-KR" dirty="0"/>
              <a:t>ROI</a:t>
            </a:r>
            <a:r>
              <a:rPr lang="ko-KR" altLang="en-US" dirty="0"/>
              <a:t>를 뽑자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D231A3-F07D-4CF2-960B-EE85E217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64" y="3641459"/>
            <a:ext cx="5470474" cy="28514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2685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6"/>
            <a:ext cx="7886700" cy="1603375"/>
          </a:xfrm>
        </p:spPr>
        <p:txBody>
          <a:bodyPr/>
          <a:lstStyle/>
          <a:p>
            <a:r>
              <a:rPr lang="ko-KR" altLang="en-US" dirty="0"/>
              <a:t>이미지 전체에 대해서 </a:t>
            </a:r>
            <a:r>
              <a:rPr lang="en-US" altLang="ko-KR" dirty="0"/>
              <a:t>CNN</a:t>
            </a:r>
            <a:r>
              <a:rPr lang="ko-KR" altLang="en-US" dirty="0"/>
              <a:t>를 통과시키고 나온 </a:t>
            </a:r>
            <a:r>
              <a:rPr lang="en-US" altLang="ko-KR" dirty="0"/>
              <a:t>feature map</a:t>
            </a:r>
            <a:r>
              <a:rPr lang="ko-KR" altLang="en-US" dirty="0"/>
              <a:t>에서  </a:t>
            </a:r>
            <a:r>
              <a:rPr lang="en-US" altLang="ko-KR" dirty="0"/>
              <a:t>ROI</a:t>
            </a:r>
            <a:r>
              <a:rPr lang="ko-KR" altLang="en-US" dirty="0"/>
              <a:t>를 뽑자</a:t>
            </a:r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D231A3-F07D-4CF2-960B-EE85E217A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64" y="3641459"/>
            <a:ext cx="5470474" cy="28514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926AE3E-7E21-4315-886F-663CE3EE67BA}"/>
              </a:ext>
            </a:extLst>
          </p:cNvPr>
          <p:cNvSpPr/>
          <p:nvPr/>
        </p:nvSpPr>
        <p:spPr>
          <a:xfrm>
            <a:off x="6292645" y="4817807"/>
            <a:ext cx="1828800" cy="2261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8C0A53C-4766-4FA8-A048-2A5B39B72657}"/>
              </a:ext>
            </a:extLst>
          </p:cNvPr>
          <p:cNvCxnSpPr>
            <a:cxnSpLocks/>
          </p:cNvCxnSpPr>
          <p:nvPr/>
        </p:nvCxnSpPr>
        <p:spPr>
          <a:xfrm>
            <a:off x="2949677" y="4817807"/>
            <a:ext cx="33429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026042D-5C2C-4867-8D48-D4C04FDBF303}"/>
              </a:ext>
            </a:extLst>
          </p:cNvPr>
          <p:cNvCxnSpPr/>
          <p:nvPr/>
        </p:nvCxnSpPr>
        <p:spPr>
          <a:xfrm flipV="1">
            <a:off x="2939845" y="2615381"/>
            <a:ext cx="0" cy="22024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3CC664-B0D3-44EF-B8A4-9F69D3BA9279}"/>
              </a:ext>
            </a:extLst>
          </p:cNvPr>
          <p:cNvSpPr/>
          <p:nvPr/>
        </p:nvSpPr>
        <p:spPr>
          <a:xfrm>
            <a:off x="2384321" y="2272021"/>
            <a:ext cx="1902542" cy="343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991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202862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R-CNN 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SS</a:t>
            </a:r>
            <a:r>
              <a:rPr lang="ko-KR" altLang="en-US" sz="2400" dirty="0"/>
              <a:t>로 </a:t>
            </a:r>
            <a:r>
              <a:rPr lang="en-US" altLang="ko-KR" sz="2400" dirty="0"/>
              <a:t>Image</a:t>
            </a:r>
            <a:r>
              <a:rPr lang="ko-KR" altLang="en-US" sz="2400" dirty="0"/>
              <a:t> 상에서 </a:t>
            </a:r>
            <a:r>
              <a:rPr lang="en-US" altLang="ko-KR" sz="2400" dirty="0"/>
              <a:t>ROI</a:t>
            </a:r>
            <a:r>
              <a:rPr lang="ko-KR" altLang="en-US" sz="2400" dirty="0"/>
              <a:t>를 찾은 후</a:t>
            </a:r>
            <a:r>
              <a:rPr lang="en-US" altLang="ko-KR" sz="2400" dirty="0"/>
              <a:t>, Convolutional network</a:t>
            </a:r>
            <a:r>
              <a:rPr lang="ko-KR" altLang="en-US" sz="2400" dirty="0"/>
              <a:t>에 맞게 </a:t>
            </a:r>
            <a:r>
              <a:rPr lang="en-US" altLang="ko-KR" sz="2400" dirty="0"/>
              <a:t>warping</a:t>
            </a:r>
            <a:r>
              <a:rPr lang="ko-KR" altLang="en-US" sz="2400" dirty="0"/>
              <a:t>하여 집어넣었다</a:t>
            </a:r>
            <a:endParaRPr lang="en-US" altLang="ko-KR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92B76C-747C-4B06-BE16-5FDBD4F2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521" y="4033763"/>
            <a:ext cx="4073130" cy="21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EB3BF4-2396-4904-95ED-9EEA393B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51" y="4033763"/>
            <a:ext cx="4111754" cy="21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23BAAD-27B9-4259-86AD-997CD09D26A6}"/>
              </a:ext>
            </a:extLst>
          </p:cNvPr>
          <p:cNvSpPr/>
          <p:nvPr/>
        </p:nvSpPr>
        <p:spPr>
          <a:xfrm>
            <a:off x="3696928" y="5132439"/>
            <a:ext cx="1130710" cy="218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CA3836-632F-4DBE-B2D5-0D5BEFDB968E}"/>
              </a:ext>
            </a:extLst>
          </p:cNvPr>
          <p:cNvSpPr/>
          <p:nvPr/>
        </p:nvSpPr>
        <p:spPr>
          <a:xfrm>
            <a:off x="8490155" y="4709652"/>
            <a:ext cx="919316" cy="174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96028-09A1-4BF5-B94C-9106F18256A2}"/>
              </a:ext>
            </a:extLst>
          </p:cNvPr>
          <p:cNvSpPr txBox="1"/>
          <p:nvPr/>
        </p:nvSpPr>
        <p:spPr>
          <a:xfrm>
            <a:off x="3298415" y="6265179"/>
            <a:ext cx="79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45660-B63E-4503-A014-08412F84AE1C}"/>
              </a:ext>
            </a:extLst>
          </p:cNvPr>
          <p:cNvSpPr txBox="1"/>
          <p:nvPr/>
        </p:nvSpPr>
        <p:spPr>
          <a:xfrm>
            <a:off x="7878764" y="6308208"/>
            <a:ext cx="122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9993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202862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R-CNN </a:t>
            </a:r>
            <a:r>
              <a:rPr lang="ko-KR" altLang="en-US" sz="2400" dirty="0"/>
              <a:t>에서는 </a:t>
            </a:r>
            <a:r>
              <a:rPr lang="en-US" altLang="ko-KR" sz="2400" dirty="0"/>
              <a:t>SS</a:t>
            </a:r>
            <a:r>
              <a:rPr lang="ko-KR" altLang="en-US" sz="2400" dirty="0"/>
              <a:t>로 </a:t>
            </a:r>
            <a:r>
              <a:rPr lang="en-US" altLang="ko-KR" sz="2400" dirty="0"/>
              <a:t>Image</a:t>
            </a:r>
            <a:r>
              <a:rPr lang="ko-KR" altLang="en-US" sz="2400" dirty="0"/>
              <a:t> 상에서 </a:t>
            </a:r>
            <a:r>
              <a:rPr lang="en-US" altLang="ko-KR" sz="2400" dirty="0"/>
              <a:t>ROI</a:t>
            </a:r>
            <a:r>
              <a:rPr lang="ko-KR" altLang="en-US" sz="2400" dirty="0"/>
              <a:t>를 찾은 후</a:t>
            </a:r>
            <a:r>
              <a:rPr lang="en-US" altLang="ko-KR" sz="2400" dirty="0"/>
              <a:t>, Convolutional network</a:t>
            </a:r>
            <a:r>
              <a:rPr lang="ko-KR" altLang="en-US" sz="2400" dirty="0"/>
              <a:t>에 맞게 </a:t>
            </a:r>
            <a:r>
              <a:rPr lang="en-US" altLang="ko-KR" sz="2400" dirty="0"/>
              <a:t>warping</a:t>
            </a:r>
            <a:r>
              <a:rPr lang="ko-KR" altLang="en-US" sz="2400" dirty="0"/>
              <a:t>하여 집어넣었다</a:t>
            </a:r>
            <a:endParaRPr lang="en-US" altLang="ko-KR" sz="2400" dirty="0"/>
          </a:p>
          <a:p>
            <a:r>
              <a:rPr lang="en-US" altLang="ko-KR" sz="2000" dirty="0"/>
              <a:t>Fast R-CNN</a:t>
            </a:r>
            <a:r>
              <a:rPr lang="ko-KR" altLang="en-US" sz="2000" dirty="0"/>
              <a:t>에서는 </a:t>
            </a:r>
            <a:r>
              <a:rPr lang="en-US" altLang="ko-KR" sz="2000" dirty="0"/>
              <a:t>feature map</a:t>
            </a:r>
            <a:r>
              <a:rPr lang="ko-KR" altLang="en-US" sz="2000" dirty="0"/>
              <a:t>에서 </a:t>
            </a:r>
            <a:r>
              <a:rPr lang="en-US" altLang="ko-KR" sz="2000" dirty="0"/>
              <a:t>ROI</a:t>
            </a:r>
            <a:r>
              <a:rPr lang="ko-KR" altLang="en-US" sz="2000" dirty="0"/>
              <a:t>를 뽑아야 하는데</a:t>
            </a:r>
            <a:r>
              <a:rPr lang="en-US" altLang="ko-KR" sz="2000" dirty="0"/>
              <a:t>, feature map</a:t>
            </a:r>
            <a:r>
              <a:rPr lang="ko-KR" altLang="en-US" sz="2000" dirty="0"/>
              <a:t>에서 무턱대고 </a:t>
            </a:r>
            <a:r>
              <a:rPr lang="en-US" altLang="ko-KR" sz="2000" dirty="0"/>
              <a:t>warping </a:t>
            </a:r>
            <a:r>
              <a:rPr lang="ko-KR" altLang="en-US" sz="2000" dirty="0"/>
              <a:t>을 하면 </a:t>
            </a:r>
            <a:r>
              <a:rPr lang="en-US" altLang="ko-KR" sz="2000" dirty="0"/>
              <a:t>feature </a:t>
            </a:r>
            <a:r>
              <a:rPr lang="ko-KR" altLang="en-US" sz="2000" dirty="0"/>
              <a:t>가 뭉개질 수도 있고</a:t>
            </a:r>
            <a:r>
              <a:rPr lang="en-US" altLang="ko-KR" sz="2000" dirty="0"/>
              <a:t>, </a:t>
            </a:r>
            <a:br>
              <a:rPr lang="en-US" altLang="ko-KR" sz="2000" dirty="0"/>
            </a:br>
            <a:r>
              <a:rPr lang="en-US" altLang="ko-KR" sz="2000" dirty="0"/>
              <a:t>End-to-End</a:t>
            </a:r>
            <a:r>
              <a:rPr lang="ko-KR" altLang="en-US" sz="2000" dirty="0"/>
              <a:t> </a:t>
            </a:r>
            <a:r>
              <a:rPr lang="en-US" altLang="ko-KR" sz="2000" dirty="0"/>
              <a:t>Learning</a:t>
            </a:r>
            <a:r>
              <a:rPr lang="ko-KR" altLang="en-US" sz="2000" dirty="0"/>
              <a:t> 하기도 힘들다</a:t>
            </a:r>
            <a:r>
              <a:rPr lang="en-US" altLang="ko-KR" sz="2000" dirty="0"/>
              <a:t>*</a:t>
            </a:r>
            <a:endParaRPr lang="ko-KR" altLang="en-US" sz="2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92B76C-747C-4B06-BE16-5FDBD4F2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521" y="4033763"/>
            <a:ext cx="4073130" cy="21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DEB3BF4-2396-4904-95ED-9EEA393B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351" y="4033763"/>
            <a:ext cx="4111754" cy="2143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023BAAD-27B9-4259-86AD-997CD09D26A6}"/>
              </a:ext>
            </a:extLst>
          </p:cNvPr>
          <p:cNvSpPr/>
          <p:nvPr/>
        </p:nvSpPr>
        <p:spPr>
          <a:xfrm>
            <a:off x="3696928" y="5132439"/>
            <a:ext cx="1130710" cy="218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CA3836-632F-4DBE-B2D5-0D5BEFDB968E}"/>
              </a:ext>
            </a:extLst>
          </p:cNvPr>
          <p:cNvSpPr/>
          <p:nvPr/>
        </p:nvSpPr>
        <p:spPr>
          <a:xfrm>
            <a:off x="8490155" y="4709652"/>
            <a:ext cx="919316" cy="1744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96028-09A1-4BF5-B94C-9106F18256A2}"/>
              </a:ext>
            </a:extLst>
          </p:cNvPr>
          <p:cNvSpPr txBox="1"/>
          <p:nvPr/>
        </p:nvSpPr>
        <p:spPr>
          <a:xfrm>
            <a:off x="3298415" y="6265179"/>
            <a:ext cx="797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45660-B63E-4503-A014-08412F84AE1C}"/>
              </a:ext>
            </a:extLst>
          </p:cNvPr>
          <p:cNvSpPr txBox="1"/>
          <p:nvPr/>
        </p:nvSpPr>
        <p:spPr>
          <a:xfrm>
            <a:off x="7878764" y="6308208"/>
            <a:ext cx="1222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07447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ROI Pooling*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01597-F06C-43A6-AD5A-86A52BB3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3" y="2438400"/>
            <a:ext cx="7191375" cy="1981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2BA754-AD46-43AA-A4B7-1ECAB061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387" y="4746595"/>
            <a:ext cx="8603226" cy="571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192383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501597-F06C-43A6-AD5A-86A52BB35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3" y="2438400"/>
            <a:ext cx="7191375" cy="1981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32BA754-AD46-43AA-A4B7-1ECAB0618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387" y="4746595"/>
            <a:ext cx="8603226" cy="5715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AB5F9F7-4DE8-4B56-B66C-05ED6A49424C}"/>
              </a:ext>
            </a:extLst>
          </p:cNvPr>
          <p:cNvSpPr/>
          <p:nvPr/>
        </p:nvSpPr>
        <p:spPr>
          <a:xfrm>
            <a:off x="7624916" y="4692519"/>
            <a:ext cx="1155291" cy="695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241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ROI pooling</a:t>
            </a:r>
            <a:r>
              <a:rPr lang="ko-KR" altLang="en-US" dirty="0"/>
              <a:t>을 적용하면 어떻게 되느냐</a:t>
            </a:r>
            <a:r>
              <a:rPr lang="en-US" altLang="ko-KR" dirty="0"/>
              <a:t>*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1E3A8-39DD-4867-98FE-06BED873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2543969"/>
            <a:ext cx="7181850" cy="2914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44328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8A2F6-E408-4E76-8237-A9F228D20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649B4-DA06-4DFE-A363-43F1B550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4860310"/>
          </a:xfrm>
        </p:spPr>
        <p:txBody>
          <a:bodyPr/>
          <a:lstStyle/>
          <a:p>
            <a:r>
              <a:rPr lang="ko-KR" altLang="en-US" dirty="0"/>
              <a:t>그럼 </a:t>
            </a:r>
            <a:r>
              <a:rPr lang="en-US" altLang="ko-KR" dirty="0"/>
              <a:t>ROI pooling</a:t>
            </a:r>
            <a:r>
              <a:rPr lang="ko-KR" altLang="en-US" dirty="0"/>
              <a:t>을 적용하면 어떻게 되느냐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81E3A8-39DD-4867-98FE-06BED873C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12" y="91647"/>
            <a:ext cx="3940122" cy="15990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1F8A36-AEFE-49B6-9FC4-7444BA40084C}"/>
              </a:ext>
            </a:extLst>
          </p:cNvPr>
          <p:cNvSpPr txBox="1"/>
          <p:nvPr/>
        </p:nvSpPr>
        <p:spPr>
          <a:xfrm>
            <a:off x="3623272" y="2551316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7338A8-325F-4A4F-A9D6-52D1CF294FC7}"/>
              </a:ext>
            </a:extLst>
          </p:cNvPr>
          <p:cNvSpPr txBox="1"/>
          <p:nvPr/>
        </p:nvSpPr>
        <p:spPr>
          <a:xfrm>
            <a:off x="3623271" y="3312401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21CCF7-7FA5-4E5E-89BF-CDF846556391}"/>
              </a:ext>
            </a:extLst>
          </p:cNvPr>
          <p:cNvSpPr txBox="1"/>
          <p:nvPr/>
        </p:nvSpPr>
        <p:spPr>
          <a:xfrm>
            <a:off x="3623271" y="4073486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27A911-4AD3-4C3D-84B7-4414FB4C44E0}"/>
              </a:ext>
            </a:extLst>
          </p:cNvPr>
          <p:cNvSpPr txBox="1"/>
          <p:nvPr/>
        </p:nvSpPr>
        <p:spPr>
          <a:xfrm>
            <a:off x="3623270" y="5388569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7DE0C9-5B13-4F74-863B-9D4356FF24E9}"/>
              </a:ext>
            </a:extLst>
          </p:cNvPr>
          <p:cNvSpPr txBox="1"/>
          <p:nvPr/>
        </p:nvSpPr>
        <p:spPr>
          <a:xfrm>
            <a:off x="7069479" y="2551316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1A063-8424-4156-B6E2-5EE19146F847}"/>
              </a:ext>
            </a:extLst>
          </p:cNvPr>
          <p:cNvSpPr txBox="1"/>
          <p:nvPr/>
        </p:nvSpPr>
        <p:spPr>
          <a:xfrm>
            <a:off x="7069475" y="319122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CNN x 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426B1-3310-486A-B746-07C34262C348}"/>
              </a:ext>
            </a:extLst>
          </p:cNvPr>
          <p:cNvSpPr txBox="1"/>
          <p:nvPr/>
        </p:nvSpPr>
        <p:spPr>
          <a:xfrm>
            <a:off x="7069475" y="3862748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811EAA-776F-4F52-B13C-9E9C766A4B45}"/>
              </a:ext>
            </a:extLst>
          </p:cNvPr>
          <p:cNvSpPr txBox="1"/>
          <p:nvPr/>
        </p:nvSpPr>
        <p:spPr>
          <a:xfrm>
            <a:off x="7069475" y="5073981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Fully Connected Layer(FC)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*</a:t>
            </a:r>
            <a:r>
              <a:rPr lang="en-US" altLang="ko-KR" sz="1200" dirty="0">
                <a:solidFill>
                  <a:srgbClr val="FF0000"/>
                </a:solidFill>
              </a:rPr>
              <a:t>for end to end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837B7F-58E1-43D8-8F27-0651077887FB}"/>
              </a:ext>
            </a:extLst>
          </p:cNvPr>
          <p:cNvSpPr txBox="1"/>
          <p:nvPr/>
        </p:nvSpPr>
        <p:spPr>
          <a:xfrm>
            <a:off x="7069477" y="6241323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ROI Pooling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A35C5FB-37D1-4706-9499-3BCB2919A4B0}"/>
              </a:ext>
            </a:extLst>
          </p:cNvPr>
          <p:cNvSpPr/>
          <p:nvPr/>
        </p:nvSpPr>
        <p:spPr>
          <a:xfrm>
            <a:off x="5802568" y="4021216"/>
            <a:ext cx="806245" cy="53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12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D0CBBD-E249-4C66-907C-50822AC7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90741-09EA-474B-B879-B9F0D4BE2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하지만 여전히 문제점 많음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여전히 </a:t>
            </a:r>
            <a:r>
              <a:rPr lang="en-US" altLang="ko-KR" dirty="0"/>
              <a:t>SS</a:t>
            </a:r>
            <a:r>
              <a:rPr lang="ko-KR" altLang="en-US" dirty="0"/>
              <a:t>를 쓴다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안 </a:t>
            </a:r>
            <a:r>
              <a:rPr lang="en-US" altLang="ko-KR" dirty="0">
                <a:sym typeface="Wingdings" panose="05000000000000000000" pitchFamily="2" charset="2"/>
              </a:rPr>
              <a:t>end to end.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CNN</a:t>
            </a:r>
            <a:r>
              <a:rPr lang="ko-KR" altLang="en-US" dirty="0">
                <a:sym typeface="Wingdings" panose="05000000000000000000" pitchFamily="2" charset="2"/>
              </a:rPr>
              <a:t>에서 드는 시간은 엄청 줄였지만</a:t>
            </a:r>
            <a:r>
              <a:rPr lang="en-US" altLang="ko-KR" dirty="0">
                <a:sym typeface="Wingdings" panose="05000000000000000000" pitchFamily="2" charset="2"/>
              </a:rPr>
              <a:t>, SS </a:t>
            </a:r>
            <a:r>
              <a:rPr lang="ko-KR" altLang="en-US" dirty="0">
                <a:sym typeface="Wingdings" panose="05000000000000000000" pitchFamily="2" charset="2"/>
              </a:rPr>
              <a:t>때문에 여전히 </a:t>
            </a:r>
            <a:r>
              <a:rPr lang="en-US" altLang="ko-KR" dirty="0">
                <a:sym typeface="Wingdings" panose="05000000000000000000" pitchFamily="2" charset="2"/>
              </a:rPr>
              <a:t>Real time</a:t>
            </a:r>
            <a:r>
              <a:rPr lang="ko-KR" altLang="en-US" dirty="0">
                <a:sym typeface="Wingdings" panose="05000000000000000000" pitchFamily="2" charset="2"/>
              </a:rPr>
              <a:t>이라고 보기에는 문제가 있음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D03B63-735E-4547-A32D-D1592808ED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736" y="4716606"/>
            <a:ext cx="3164528" cy="204173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45845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962C1-9443-4C1E-89F1-96A41895C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R-CNN Series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4B39B0-AAD1-41D1-AA96-9144D12B2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R-CNN</a:t>
            </a:r>
          </a:p>
          <a:p>
            <a:r>
              <a:rPr lang="en-US" altLang="ko-KR" dirty="0"/>
              <a:t>Fast R-CNN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Faster R-CNN</a:t>
            </a:r>
          </a:p>
          <a:p>
            <a:r>
              <a:rPr lang="en-US" altLang="ko-KR" dirty="0"/>
              <a:t>Mask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547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C2E6-F9C1-40F8-9E1C-9FFD3A0878D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47909" y="213313"/>
            <a:ext cx="7761701" cy="8026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953BB8-1A60-4BEE-A6A5-DCF4ECD7FD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6"/>
          <a:stretch/>
        </p:blipFill>
        <p:spPr>
          <a:xfrm>
            <a:off x="3556204" y="1007068"/>
            <a:ext cx="5079591" cy="56376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12B7774-235E-48E9-9EE2-0EE9844352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470" y="898125"/>
            <a:ext cx="2913529" cy="81840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79C653-FC77-4898-BC78-B45F08D3A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8470" y="1921433"/>
            <a:ext cx="2913529" cy="77694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893C6B-F252-43B7-89BF-A2D771827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8470" y="2903274"/>
            <a:ext cx="2913529" cy="73864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C97DBF-3D3A-4843-BF41-0DB860694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8470" y="3846815"/>
            <a:ext cx="2913529" cy="87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725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3CB5D-6B41-48AF-ACE3-17FEA40F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32430-D25C-4AEC-953E-061A0DA1B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Selective Search</a:t>
            </a:r>
            <a:r>
              <a:rPr lang="ko-KR" altLang="en-US" dirty="0"/>
              <a:t>로 부터의 독립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진짜 </a:t>
            </a:r>
            <a:r>
              <a:rPr lang="en-US" altLang="ko-KR" dirty="0"/>
              <a:t>End to end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Region Proposal Network, RPN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C1EAF2-DF5C-43A5-8B55-41C2046E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054" y="3330679"/>
            <a:ext cx="3337892" cy="342900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6547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C3CB5D-6B41-48AF-ACE3-17FEA40F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632430-D25C-4AEC-953E-061A0DA1B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Selective Search</a:t>
            </a:r>
            <a:r>
              <a:rPr lang="ko-KR" altLang="en-US" dirty="0"/>
              <a:t>로 부터의 독립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진짜 </a:t>
            </a:r>
            <a:r>
              <a:rPr lang="en-US" altLang="ko-KR" dirty="0"/>
              <a:t>End to end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Region Proposal Network, RPN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C1EAF2-DF5C-43A5-8B55-41C2046E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054" y="3330679"/>
            <a:ext cx="3337892" cy="34290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16924474-0ECF-4388-87DB-9751436EB507}"/>
              </a:ext>
            </a:extLst>
          </p:cNvPr>
          <p:cNvSpPr/>
          <p:nvPr/>
        </p:nvSpPr>
        <p:spPr>
          <a:xfrm>
            <a:off x="4446719" y="4790840"/>
            <a:ext cx="1570623" cy="351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733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RPN</a:t>
            </a:r>
            <a:r>
              <a:rPr lang="ko-KR" altLang="en-US" sz="2400" dirty="0"/>
              <a:t>은 </a:t>
            </a:r>
            <a:r>
              <a:rPr lang="ko-KR" altLang="en-US" sz="2400" dirty="0" err="1"/>
              <a:t>딥러닝으로</a:t>
            </a:r>
            <a:r>
              <a:rPr lang="ko-KR" altLang="en-US" sz="2400" dirty="0"/>
              <a:t> </a:t>
            </a:r>
            <a:r>
              <a:rPr lang="en-US" altLang="ko-KR" sz="2400" dirty="0"/>
              <a:t>ROI </a:t>
            </a:r>
            <a:r>
              <a:rPr lang="ko-KR" altLang="en-US" sz="2400" dirty="0"/>
              <a:t>영역을 찾아주는 네트워크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작동 방법을 이해하려면</a:t>
            </a:r>
            <a:r>
              <a:rPr lang="en-US" altLang="ko-KR" sz="2400" dirty="0"/>
              <a:t>, </a:t>
            </a:r>
            <a:r>
              <a:rPr lang="ko-KR" altLang="en-US" sz="2400" dirty="0"/>
              <a:t>이전 시리즈에서 계속 사용해오던 </a:t>
            </a:r>
            <a:r>
              <a:rPr lang="en-US" altLang="ko-KR" sz="2400" dirty="0"/>
              <a:t>Bounding Box Regression (bb </a:t>
            </a:r>
            <a:r>
              <a:rPr lang="en-US" altLang="ko-KR" sz="2400" dirty="0" err="1"/>
              <a:t>reg</a:t>
            </a:r>
            <a:r>
              <a:rPr lang="en-US" altLang="ko-KR" sz="2400" dirty="0"/>
              <a:t>)</a:t>
            </a:r>
            <a:r>
              <a:rPr lang="ko-KR" altLang="en-US" sz="2400" dirty="0"/>
              <a:t>의 작동 방법을 자세히 </a:t>
            </a:r>
            <a:r>
              <a:rPr lang="ko-KR" altLang="en-US" sz="2400" dirty="0" err="1"/>
              <a:t>들여다</a:t>
            </a:r>
            <a:r>
              <a:rPr lang="ko-KR" altLang="en-US" sz="2400" dirty="0"/>
              <a:t> 봐야함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508930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r>
              <a:rPr lang="en-US" altLang="ko-KR" sz="3200" dirty="0">
                <a:solidFill>
                  <a:srgbClr val="FF0000"/>
                </a:solidFill>
              </a:rPr>
              <a:t>(RPN</a:t>
            </a:r>
            <a:r>
              <a:rPr lang="ko-KR" altLang="en-US" sz="3200" dirty="0">
                <a:solidFill>
                  <a:srgbClr val="FF0000"/>
                </a:solidFill>
              </a:rPr>
              <a:t>아님</a:t>
            </a:r>
            <a:r>
              <a:rPr lang="en-US" altLang="ko-KR" sz="3200" dirty="0">
                <a:solidFill>
                  <a:srgbClr val="FF0000"/>
                </a:solidFill>
              </a:rPr>
              <a:t>)</a:t>
            </a:r>
            <a:endParaRPr lang="ko-KR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</a:t>
            </a:r>
            <a:r>
              <a:rPr lang="en-US" altLang="ko-KR" dirty="0">
                <a:solidFill>
                  <a:srgbClr val="FF0000"/>
                </a:solidFill>
              </a:rPr>
              <a:t>Fast</a:t>
            </a:r>
            <a:r>
              <a:rPr lang="en-US" altLang="ko-KR" dirty="0"/>
              <a:t>’ R-CNN </a:t>
            </a:r>
            <a:r>
              <a:rPr lang="ko-KR" altLang="en-US" dirty="0"/>
              <a:t>의 구성 요소</a:t>
            </a:r>
            <a:endParaRPr lang="en-US" altLang="ko-KR" dirty="0"/>
          </a:p>
          <a:p>
            <a:r>
              <a:rPr lang="ko-KR" altLang="en-US" dirty="0"/>
              <a:t>하긴 </a:t>
            </a:r>
            <a:r>
              <a:rPr lang="en-US" altLang="ko-KR" dirty="0"/>
              <a:t>SS</a:t>
            </a:r>
            <a:r>
              <a:rPr lang="ko-KR" altLang="en-US" dirty="0"/>
              <a:t>에서 </a:t>
            </a:r>
            <a:r>
              <a:rPr lang="en-US" altLang="ko-KR" dirty="0"/>
              <a:t>ROI</a:t>
            </a:r>
            <a:r>
              <a:rPr lang="ko-KR" altLang="en-US" dirty="0"/>
              <a:t>를 찾아주는데</a:t>
            </a:r>
            <a:br>
              <a:rPr lang="en-US" altLang="ko-KR" dirty="0"/>
            </a:br>
            <a:r>
              <a:rPr lang="ko-KR" altLang="en-US" dirty="0"/>
              <a:t>왜 또 </a:t>
            </a:r>
            <a:r>
              <a:rPr lang="en-US" altLang="ko-KR" dirty="0"/>
              <a:t>Box</a:t>
            </a:r>
            <a:r>
              <a:rPr lang="ko-KR" altLang="en-US" dirty="0"/>
              <a:t>를 보정해주는 거지</a:t>
            </a:r>
            <a:r>
              <a:rPr lang="en-US" altLang="ko-KR" dirty="0"/>
              <a:t>??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7A6BF-DDA9-49DB-8B5E-1CF2889A0D07}"/>
              </a:ext>
            </a:extLst>
          </p:cNvPr>
          <p:cNvSpPr txBox="1"/>
          <p:nvPr/>
        </p:nvSpPr>
        <p:spPr>
          <a:xfrm>
            <a:off x="8336386" y="1971419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84908-79C2-4886-B221-D6ED1592A018}"/>
              </a:ext>
            </a:extLst>
          </p:cNvPr>
          <p:cNvSpPr txBox="1"/>
          <p:nvPr/>
        </p:nvSpPr>
        <p:spPr>
          <a:xfrm>
            <a:off x="8336382" y="2611331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DA55C-3CD8-4C78-B46F-3232254D662C}"/>
              </a:ext>
            </a:extLst>
          </p:cNvPr>
          <p:cNvSpPr txBox="1"/>
          <p:nvPr/>
        </p:nvSpPr>
        <p:spPr>
          <a:xfrm>
            <a:off x="8336382" y="3282851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7E263-F174-4506-8BA5-0C53DA49A465}"/>
              </a:ext>
            </a:extLst>
          </p:cNvPr>
          <p:cNvSpPr txBox="1"/>
          <p:nvPr/>
        </p:nvSpPr>
        <p:spPr>
          <a:xfrm>
            <a:off x="8336382" y="4494085"/>
            <a:ext cx="17029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Fully Connected Layer(FC)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5EEFF-A1B1-429E-A17D-A19842B59021}"/>
              </a:ext>
            </a:extLst>
          </p:cNvPr>
          <p:cNvSpPr txBox="1"/>
          <p:nvPr/>
        </p:nvSpPr>
        <p:spPr>
          <a:xfrm>
            <a:off x="8336382" y="543040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7DB472A-1730-4AF1-A34E-656ED720B8C6}"/>
              </a:ext>
            </a:extLst>
          </p:cNvPr>
          <p:cNvSpPr/>
          <p:nvPr/>
        </p:nvSpPr>
        <p:spPr>
          <a:xfrm>
            <a:off x="7128387" y="3458152"/>
            <a:ext cx="981852" cy="57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05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‘Fast’ R-CNN </a:t>
            </a:r>
            <a:r>
              <a:rPr lang="ko-KR" altLang="en-US" dirty="0"/>
              <a:t>의 구성 요소</a:t>
            </a:r>
            <a:endParaRPr lang="en-US" altLang="ko-KR" dirty="0"/>
          </a:p>
          <a:p>
            <a:r>
              <a:rPr lang="ko-KR" altLang="en-US" dirty="0"/>
              <a:t>하긴 </a:t>
            </a:r>
            <a:r>
              <a:rPr lang="en-US" altLang="ko-KR" dirty="0"/>
              <a:t>SS</a:t>
            </a:r>
            <a:r>
              <a:rPr lang="ko-KR" altLang="en-US" dirty="0"/>
              <a:t>에서 </a:t>
            </a:r>
            <a:r>
              <a:rPr lang="en-US" altLang="ko-KR" dirty="0"/>
              <a:t>ROI</a:t>
            </a:r>
            <a:r>
              <a:rPr lang="ko-KR" altLang="en-US" dirty="0"/>
              <a:t>를 찾아주는데</a:t>
            </a:r>
            <a:br>
              <a:rPr lang="en-US" altLang="ko-KR" dirty="0"/>
            </a:br>
            <a:r>
              <a:rPr lang="ko-KR" altLang="en-US" dirty="0"/>
              <a:t>왜 또 </a:t>
            </a:r>
            <a:r>
              <a:rPr lang="en-US" altLang="ko-KR" dirty="0"/>
              <a:t>Box</a:t>
            </a:r>
            <a:r>
              <a:rPr lang="ko-KR" altLang="en-US" dirty="0"/>
              <a:t>를 보정해주는 거지</a:t>
            </a:r>
            <a:r>
              <a:rPr lang="en-US" altLang="ko-KR" dirty="0"/>
              <a:t>??</a:t>
            </a:r>
          </a:p>
          <a:p>
            <a:endParaRPr lang="en-US" altLang="ko-KR" dirty="0"/>
          </a:p>
          <a:p>
            <a:r>
              <a:rPr lang="en-US" altLang="ko-KR" dirty="0"/>
              <a:t>SS</a:t>
            </a:r>
            <a:r>
              <a:rPr lang="ko-KR" altLang="en-US" dirty="0"/>
              <a:t>가 정확하지 않기 때문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7A6BF-DDA9-49DB-8B5E-1CF2889A0D07}"/>
              </a:ext>
            </a:extLst>
          </p:cNvPr>
          <p:cNvSpPr txBox="1"/>
          <p:nvPr/>
        </p:nvSpPr>
        <p:spPr>
          <a:xfrm>
            <a:off x="8336386" y="1971419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984908-79C2-4886-B221-D6ED1592A018}"/>
              </a:ext>
            </a:extLst>
          </p:cNvPr>
          <p:cNvSpPr txBox="1"/>
          <p:nvPr/>
        </p:nvSpPr>
        <p:spPr>
          <a:xfrm>
            <a:off x="8336382" y="2611331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EDA55C-3CD8-4C78-B46F-3232254D662C}"/>
              </a:ext>
            </a:extLst>
          </p:cNvPr>
          <p:cNvSpPr txBox="1"/>
          <p:nvPr/>
        </p:nvSpPr>
        <p:spPr>
          <a:xfrm>
            <a:off x="8336382" y="3282851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7E263-F174-4506-8BA5-0C53DA49A465}"/>
              </a:ext>
            </a:extLst>
          </p:cNvPr>
          <p:cNvSpPr txBox="1"/>
          <p:nvPr/>
        </p:nvSpPr>
        <p:spPr>
          <a:xfrm>
            <a:off x="8336382" y="4494085"/>
            <a:ext cx="17029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Fully Connected Layer(FC)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5EEFF-A1B1-429E-A17D-A19842B59021}"/>
              </a:ext>
            </a:extLst>
          </p:cNvPr>
          <p:cNvSpPr txBox="1"/>
          <p:nvPr/>
        </p:nvSpPr>
        <p:spPr>
          <a:xfrm>
            <a:off x="8336382" y="5430408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87DB472A-1730-4AF1-A34E-656ED720B8C6}"/>
              </a:ext>
            </a:extLst>
          </p:cNvPr>
          <p:cNvSpPr/>
          <p:nvPr/>
        </p:nvSpPr>
        <p:spPr>
          <a:xfrm>
            <a:off x="7128387" y="3458152"/>
            <a:ext cx="981852" cy="5727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255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06" y="1917958"/>
            <a:ext cx="3067666" cy="104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SS</a:t>
            </a:r>
            <a:r>
              <a:rPr lang="ko-KR" altLang="en-US" dirty="0"/>
              <a:t>에서 예측한 </a:t>
            </a:r>
            <a:r>
              <a:rPr lang="en-US" altLang="ko-KR" dirty="0"/>
              <a:t>Box</a:t>
            </a:r>
          </a:p>
          <a:p>
            <a:pPr marL="0" indent="0">
              <a:buNone/>
            </a:pPr>
            <a:r>
              <a:rPr lang="ko-KR" altLang="en-US" dirty="0"/>
              <a:t>실제</a:t>
            </a:r>
            <a:r>
              <a:rPr lang="en-US" altLang="ko-KR" dirty="0"/>
              <a:t> Box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2C23E-0E80-4C57-AA61-F795E2AB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825626"/>
            <a:ext cx="2507840" cy="1140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45C47-0380-41D1-B5BC-E0EC66040CB3}"/>
              </a:ext>
            </a:extLst>
          </p:cNvPr>
          <p:cNvSpPr txBox="1"/>
          <p:nvPr/>
        </p:nvSpPr>
        <p:spPr>
          <a:xfrm>
            <a:off x="2300748" y="3185653"/>
            <a:ext cx="48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랑 </a:t>
            </a:r>
            <a:r>
              <a:rPr lang="en-US" altLang="ko-KR" dirty="0"/>
              <a:t>G</a:t>
            </a:r>
            <a:r>
              <a:rPr lang="ko-KR" altLang="en-US" dirty="0"/>
              <a:t>는 같지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</a:t>
            </a:r>
            <a:r>
              <a:rPr lang="en-US" altLang="ko-KR" dirty="0">
                <a:sym typeface="Wingdings" panose="05000000000000000000" pitchFamily="2" charset="2"/>
              </a:rPr>
              <a:t>G </a:t>
            </a:r>
            <a:r>
              <a:rPr lang="ko-KR" altLang="en-US" dirty="0">
                <a:sym typeface="Wingdings" panose="05000000000000000000" pitchFamily="2" charset="2"/>
              </a:rPr>
              <a:t>로 만들어주는 </a:t>
            </a:r>
            <a:r>
              <a:rPr lang="en-US" altLang="ko-KR" dirty="0">
                <a:sym typeface="Wingdings" panose="05000000000000000000" pitchFamily="2" charset="2"/>
              </a:rPr>
              <a:t>t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학습해야함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E2095-8212-4CC9-B2D2-52C67B76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87" y="4132708"/>
            <a:ext cx="7121627" cy="11788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4577230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06" y="1917958"/>
            <a:ext cx="3067666" cy="104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SS</a:t>
            </a:r>
            <a:r>
              <a:rPr lang="ko-KR" altLang="en-US" dirty="0"/>
              <a:t>에서 예측한 </a:t>
            </a:r>
            <a:r>
              <a:rPr lang="en-US" altLang="ko-KR" dirty="0"/>
              <a:t>Box</a:t>
            </a:r>
          </a:p>
          <a:p>
            <a:pPr marL="0" indent="0">
              <a:buNone/>
            </a:pPr>
            <a:r>
              <a:rPr lang="ko-KR" altLang="en-US" dirty="0"/>
              <a:t>실제</a:t>
            </a:r>
            <a:r>
              <a:rPr lang="en-US" altLang="ko-KR" dirty="0"/>
              <a:t> Box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2C23E-0E80-4C57-AA61-F795E2AB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825626"/>
            <a:ext cx="2507840" cy="1140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45C47-0380-41D1-B5BC-E0EC66040CB3}"/>
              </a:ext>
            </a:extLst>
          </p:cNvPr>
          <p:cNvSpPr txBox="1"/>
          <p:nvPr/>
        </p:nvSpPr>
        <p:spPr>
          <a:xfrm>
            <a:off x="2300748" y="3185653"/>
            <a:ext cx="48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랑 </a:t>
            </a:r>
            <a:r>
              <a:rPr lang="en-US" altLang="ko-KR" dirty="0"/>
              <a:t>G</a:t>
            </a:r>
            <a:r>
              <a:rPr lang="ko-KR" altLang="en-US" dirty="0"/>
              <a:t>는 같지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</a:t>
            </a:r>
            <a:r>
              <a:rPr lang="en-US" altLang="ko-KR" dirty="0">
                <a:sym typeface="Wingdings" panose="05000000000000000000" pitchFamily="2" charset="2"/>
              </a:rPr>
              <a:t>G </a:t>
            </a:r>
            <a:r>
              <a:rPr lang="ko-KR" altLang="en-US" dirty="0">
                <a:sym typeface="Wingdings" panose="05000000000000000000" pitchFamily="2" charset="2"/>
              </a:rPr>
              <a:t>로 만들어주는 </a:t>
            </a:r>
            <a:r>
              <a:rPr lang="en-US" altLang="ko-KR" dirty="0">
                <a:sym typeface="Wingdings" panose="05000000000000000000" pitchFamily="2" charset="2"/>
              </a:rPr>
              <a:t>t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학습해야함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E2095-8212-4CC9-B2D2-52C67B76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87" y="4132708"/>
            <a:ext cx="7121627" cy="1178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D901DCA-F01B-49F1-A75C-5B8CA95E3F58}"/>
              </a:ext>
            </a:extLst>
          </p:cNvPr>
          <p:cNvSpPr/>
          <p:nvPr/>
        </p:nvSpPr>
        <p:spPr>
          <a:xfrm>
            <a:off x="5233299" y="4460985"/>
            <a:ext cx="371089" cy="537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2BEF7-C5E8-451D-A327-6E1E1C906543}"/>
              </a:ext>
            </a:extLst>
          </p:cNvPr>
          <p:cNvSpPr txBox="1"/>
          <p:nvPr/>
        </p:nvSpPr>
        <p:spPr>
          <a:xfrm>
            <a:off x="2535186" y="5702710"/>
            <a:ext cx="42392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를 </a:t>
            </a:r>
            <a:r>
              <a:rPr lang="en-US" altLang="ko-KR" dirty="0"/>
              <a:t>G</a:t>
            </a:r>
            <a:r>
              <a:rPr lang="ko-KR" altLang="en-US" dirty="0"/>
              <a:t>로 만들어주는 </a:t>
            </a:r>
            <a:r>
              <a:rPr lang="en-US" altLang="ko-KR" dirty="0"/>
              <a:t>t.   P x t = G</a:t>
            </a:r>
            <a:r>
              <a:rPr lang="ko-KR" altLang="en-US" dirty="0"/>
              <a:t>가 되도록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573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06" y="1917958"/>
            <a:ext cx="3067666" cy="104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SS</a:t>
            </a:r>
            <a:r>
              <a:rPr lang="ko-KR" altLang="en-US" dirty="0"/>
              <a:t>에서 예측한 </a:t>
            </a:r>
            <a:r>
              <a:rPr lang="en-US" altLang="ko-KR" dirty="0"/>
              <a:t>Box</a:t>
            </a:r>
          </a:p>
          <a:p>
            <a:pPr marL="0" indent="0">
              <a:buNone/>
            </a:pPr>
            <a:r>
              <a:rPr lang="ko-KR" altLang="en-US" dirty="0"/>
              <a:t>실제</a:t>
            </a:r>
            <a:r>
              <a:rPr lang="en-US" altLang="ko-KR" dirty="0"/>
              <a:t> Box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2C23E-0E80-4C57-AA61-F795E2AB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825626"/>
            <a:ext cx="2507840" cy="1140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45C47-0380-41D1-B5BC-E0EC66040CB3}"/>
              </a:ext>
            </a:extLst>
          </p:cNvPr>
          <p:cNvSpPr txBox="1"/>
          <p:nvPr/>
        </p:nvSpPr>
        <p:spPr>
          <a:xfrm>
            <a:off x="2300748" y="3185653"/>
            <a:ext cx="48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랑 </a:t>
            </a:r>
            <a:r>
              <a:rPr lang="en-US" altLang="ko-KR" dirty="0"/>
              <a:t>G</a:t>
            </a:r>
            <a:r>
              <a:rPr lang="ko-KR" altLang="en-US" dirty="0"/>
              <a:t>는 같지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</a:t>
            </a:r>
            <a:r>
              <a:rPr lang="en-US" altLang="ko-KR" dirty="0">
                <a:sym typeface="Wingdings" panose="05000000000000000000" pitchFamily="2" charset="2"/>
              </a:rPr>
              <a:t>G </a:t>
            </a:r>
            <a:r>
              <a:rPr lang="ko-KR" altLang="en-US" dirty="0">
                <a:sym typeface="Wingdings" panose="05000000000000000000" pitchFamily="2" charset="2"/>
              </a:rPr>
              <a:t>로 만들어주는 </a:t>
            </a:r>
            <a:r>
              <a:rPr lang="en-US" altLang="ko-KR" dirty="0">
                <a:sym typeface="Wingdings" panose="05000000000000000000" pitchFamily="2" charset="2"/>
              </a:rPr>
              <a:t>t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학습해야함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E2095-8212-4CC9-B2D2-52C67B76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87" y="4132708"/>
            <a:ext cx="7121627" cy="1178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3AC5D-12BA-4C7B-B26D-B227E0046405}"/>
              </a:ext>
            </a:extLst>
          </p:cNvPr>
          <p:cNvSpPr txBox="1"/>
          <p:nvPr/>
        </p:nvSpPr>
        <p:spPr>
          <a:xfrm>
            <a:off x="2535187" y="5702710"/>
            <a:ext cx="22826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Feature map</a:t>
            </a:r>
            <a:r>
              <a:rPr lang="ko-KR" altLang="en-US" dirty="0"/>
              <a:t>에서의 </a:t>
            </a:r>
            <a:r>
              <a:rPr lang="en-US" altLang="ko-KR" dirty="0"/>
              <a:t>P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F67C19-98A4-4F1C-B43C-9BA5F1B15FDA}"/>
              </a:ext>
            </a:extLst>
          </p:cNvPr>
          <p:cNvSpPr/>
          <p:nvPr/>
        </p:nvSpPr>
        <p:spPr>
          <a:xfrm>
            <a:off x="6423001" y="4460985"/>
            <a:ext cx="1069180" cy="537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28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06" y="1917958"/>
            <a:ext cx="3067666" cy="104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SS</a:t>
            </a:r>
            <a:r>
              <a:rPr lang="ko-KR" altLang="en-US" dirty="0"/>
              <a:t>에서 예측한 </a:t>
            </a:r>
            <a:r>
              <a:rPr lang="en-US" altLang="ko-KR" dirty="0"/>
              <a:t>Box</a:t>
            </a:r>
          </a:p>
          <a:p>
            <a:pPr marL="0" indent="0">
              <a:buNone/>
            </a:pPr>
            <a:r>
              <a:rPr lang="ko-KR" altLang="en-US" dirty="0"/>
              <a:t>실제</a:t>
            </a:r>
            <a:r>
              <a:rPr lang="en-US" altLang="ko-KR" dirty="0"/>
              <a:t> Box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2C23E-0E80-4C57-AA61-F795E2AB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825626"/>
            <a:ext cx="2507840" cy="1140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45C47-0380-41D1-B5BC-E0EC66040CB3}"/>
              </a:ext>
            </a:extLst>
          </p:cNvPr>
          <p:cNvSpPr txBox="1"/>
          <p:nvPr/>
        </p:nvSpPr>
        <p:spPr>
          <a:xfrm>
            <a:off x="2300748" y="3185653"/>
            <a:ext cx="48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랑 </a:t>
            </a:r>
            <a:r>
              <a:rPr lang="en-US" altLang="ko-KR" dirty="0"/>
              <a:t>G</a:t>
            </a:r>
            <a:r>
              <a:rPr lang="ko-KR" altLang="en-US" dirty="0"/>
              <a:t>는 같지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</a:t>
            </a:r>
            <a:r>
              <a:rPr lang="en-US" altLang="ko-KR" dirty="0">
                <a:sym typeface="Wingdings" panose="05000000000000000000" pitchFamily="2" charset="2"/>
              </a:rPr>
              <a:t>G </a:t>
            </a:r>
            <a:r>
              <a:rPr lang="ko-KR" altLang="en-US" dirty="0">
                <a:sym typeface="Wingdings" panose="05000000000000000000" pitchFamily="2" charset="2"/>
              </a:rPr>
              <a:t>로 만들어주는 </a:t>
            </a:r>
            <a:r>
              <a:rPr lang="en-US" altLang="ko-KR" dirty="0">
                <a:sym typeface="Wingdings" panose="05000000000000000000" pitchFamily="2" charset="2"/>
              </a:rPr>
              <a:t>t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학습해야함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E2095-8212-4CC9-B2D2-52C67B76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87" y="4132708"/>
            <a:ext cx="7121627" cy="1178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3AC5D-12BA-4C7B-B26D-B227E0046405}"/>
              </a:ext>
            </a:extLst>
          </p:cNvPr>
          <p:cNvSpPr txBox="1"/>
          <p:nvPr/>
        </p:nvSpPr>
        <p:spPr>
          <a:xfrm>
            <a:off x="2535188" y="5702710"/>
            <a:ext cx="28922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/>
              <a:t>이 </a:t>
            </a:r>
            <a:r>
              <a:rPr lang="en-US" altLang="ko-KR" dirty="0"/>
              <a:t>W</a:t>
            </a:r>
            <a:r>
              <a:rPr lang="ko-KR" altLang="en-US" dirty="0"/>
              <a:t>를 학습하는 것이 목표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F67C19-98A4-4F1C-B43C-9BA5F1B15FDA}"/>
              </a:ext>
            </a:extLst>
          </p:cNvPr>
          <p:cNvSpPr/>
          <p:nvPr/>
        </p:nvSpPr>
        <p:spPr>
          <a:xfrm>
            <a:off x="5970718" y="4475979"/>
            <a:ext cx="489077" cy="537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540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Bounding Box 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7806" y="1917958"/>
            <a:ext cx="3067666" cy="10480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SS</a:t>
            </a:r>
            <a:r>
              <a:rPr lang="ko-KR" altLang="en-US" dirty="0"/>
              <a:t>에서 예측한 </a:t>
            </a:r>
            <a:r>
              <a:rPr lang="en-US" altLang="ko-KR" dirty="0"/>
              <a:t>Box</a:t>
            </a:r>
          </a:p>
          <a:p>
            <a:pPr marL="0" indent="0">
              <a:buNone/>
            </a:pPr>
            <a:r>
              <a:rPr lang="ko-KR" altLang="en-US" dirty="0"/>
              <a:t>실제</a:t>
            </a:r>
            <a:r>
              <a:rPr lang="en-US" altLang="ko-KR" dirty="0"/>
              <a:t> Box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2C23E-0E80-4C57-AA61-F795E2AB8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825626"/>
            <a:ext cx="2507840" cy="11403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645C47-0380-41D1-B5BC-E0EC66040CB3}"/>
              </a:ext>
            </a:extLst>
          </p:cNvPr>
          <p:cNvSpPr txBox="1"/>
          <p:nvPr/>
        </p:nvSpPr>
        <p:spPr>
          <a:xfrm>
            <a:off x="2300748" y="3185653"/>
            <a:ext cx="4866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</a:t>
            </a:r>
            <a:r>
              <a:rPr lang="ko-KR" altLang="en-US" dirty="0"/>
              <a:t>랑 </a:t>
            </a:r>
            <a:r>
              <a:rPr lang="en-US" altLang="ko-KR" dirty="0"/>
              <a:t>G</a:t>
            </a:r>
            <a:r>
              <a:rPr lang="ko-KR" altLang="en-US" dirty="0"/>
              <a:t>는 같지 않다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</a:t>
            </a:r>
            <a:r>
              <a:rPr lang="en-US" altLang="ko-KR" dirty="0">
                <a:sym typeface="Wingdings" panose="05000000000000000000" pitchFamily="2" charset="2"/>
              </a:rPr>
              <a:t>G </a:t>
            </a:r>
            <a:r>
              <a:rPr lang="ko-KR" altLang="en-US" dirty="0">
                <a:sym typeface="Wingdings" panose="05000000000000000000" pitchFamily="2" charset="2"/>
              </a:rPr>
              <a:t>로 만들어주는 </a:t>
            </a:r>
            <a:r>
              <a:rPr lang="en-US" altLang="ko-KR" dirty="0">
                <a:sym typeface="Wingdings" panose="05000000000000000000" pitchFamily="2" charset="2"/>
              </a:rPr>
              <a:t>t</a:t>
            </a:r>
            <a:r>
              <a:rPr lang="ko-KR" altLang="en-US" dirty="0">
                <a:sym typeface="Wingdings" panose="05000000000000000000" pitchFamily="2" charset="2"/>
              </a:rPr>
              <a:t>를 </a:t>
            </a:r>
            <a:r>
              <a:rPr lang="ko-KR" altLang="en-US" dirty="0" err="1">
                <a:sym typeface="Wingdings" panose="05000000000000000000" pitchFamily="2" charset="2"/>
              </a:rPr>
              <a:t>학습해야함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8E2095-8212-4CC9-B2D2-52C67B76D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187" y="4132708"/>
            <a:ext cx="7121627" cy="11788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3AC5D-12BA-4C7B-B26D-B227E0046405}"/>
              </a:ext>
            </a:extLst>
          </p:cNvPr>
          <p:cNvSpPr txBox="1"/>
          <p:nvPr/>
        </p:nvSpPr>
        <p:spPr>
          <a:xfrm>
            <a:off x="2535188" y="5702710"/>
            <a:ext cx="546827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Regularation</a:t>
            </a:r>
            <a:r>
              <a:rPr lang="en-US" altLang="ko-KR" dirty="0"/>
              <a:t> term : w</a:t>
            </a:r>
            <a:r>
              <a:rPr lang="ko-KR" altLang="en-US" dirty="0"/>
              <a:t>가 너무 커지지 않게 견제하는 </a:t>
            </a:r>
            <a:r>
              <a:rPr lang="ko-KR" altLang="en-US" dirty="0" err="1"/>
              <a:t>텀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F67C19-98A4-4F1C-B43C-9BA5F1B15FDA}"/>
              </a:ext>
            </a:extLst>
          </p:cNvPr>
          <p:cNvSpPr/>
          <p:nvPr/>
        </p:nvSpPr>
        <p:spPr>
          <a:xfrm>
            <a:off x="8143646" y="4453270"/>
            <a:ext cx="1295322" cy="537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C2E6-F9C1-40F8-9E1C-9FFD3A0878D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47909" y="213313"/>
            <a:ext cx="7761701" cy="8026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B9C4A-1756-47C9-9CC9-EE3D26733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23" y="1016001"/>
            <a:ext cx="4360754" cy="4909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378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Faster R-CNN</a:t>
            </a:r>
            <a:r>
              <a:rPr lang="ko-KR" altLang="en-US" dirty="0"/>
              <a:t>으로 돌아와서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27DDAA-D0B8-42EE-9139-9E511F5B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29" y="3038675"/>
            <a:ext cx="3323917" cy="32732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67762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Faster R-CNN</a:t>
            </a:r>
            <a:r>
              <a:rPr lang="ko-KR" altLang="en-US" dirty="0"/>
              <a:t>으로 돌아와서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</a:t>
            </a:r>
            <a:r>
              <a:rPr lang="en-US" altLang="ko-KR" dirty="0"/>
              <a:t>Bounding</a:t>
            </a:r>
            <a:r>
              <a:rPr lang="ko-KR" altLang="en-US" dirty="0"/>
              <a:t> </a:t>
            </a:r>
            <a:r>
              <a:rPr lang="en-US" altLang="ko-KR" dirty="0"/>
              <a:t>Box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r>
              <a:rPr lang="ko-KR" altLang="en-US" dirty="0"/>
              <a:t>을 딥으로 해보자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27DDAA-D0B8-42EE-9139-9E511F5BE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429" y="3038675"/>
            <a:ext cx="3323917" cy="3273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E6AC7B-54A7-4785-A55B-4A86F559F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124" y="3429001"/>
            <a:ext cx="3952875" cy="23336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0854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5"/>
            <a:ext cx="7886700" cy="1871304"/>
          </a:xfrm>
        </p:spPr>
        <p:txBody>
          <a:bodyPr/>
          <a:lstStyle/>
          <a:p>
            <a:r>
              <a:rPr lang="en-US" altLang="ko-KR" dirty="0">
                <a:solidFill>
                  <a:srgbClr val="FF0000"/>
                </a:solidFill>
              </a:rPr>
              <a:t>Feature map </a:t>
            </a:r>
            <a:r>
              <a:rPr lang="ko-KR" altLang="en-US" dirty="0">
                <a:solidFill>
                  <a:srgbClr val="FF0000"/>
                </a:solidFill>
              </a:rPr>
              <a:t>단</a:t>
            </a:r>
            <a:r>
              <a:rPr lang="ko-KR" altLang="en-US" dirty="0"/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‘</a:t>
            </a:r>
            <a:r>
              <a:rPr lang="ko-KR" altLang="en-US" dirty="0">
                <a:solidFill>
                  <a:srgbClr val="FF0000"/>
                </a:solidFill>
              </a:rPr>
              <a:t>모든 픽셀</a:t>
            </a:r>
            <a:r>
              <a:rPr lang="en-US" altLang="ko-KR" dirty="0">
                <a:solidFill>
                  <a:srgbClr val="FF0000"/>
                </a:solidFill>
              </a:rPr>
              <a:t>’</a:t>
            </a:r>
            <a:r>
              <a:rPr lang="ko-KR" altLang="en-US" dirty="0"/>
              <a:t>에 대해서 </a:t>
            </a:r>
            <a:br>
              <a:rPr lang="en-US" altLang="ko-KR" dirty="0"/>
            </a:br>
            <a:r>
              <a:rPr lang="ko-KR" altLang="en-US" dirty="0"/>
              <a:t>그 픽셀을 중심으로 하는 일정한 크기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en-US" altLang="ko-KR" dirty="0" err="1"/>
              <a:t>eg</a:t>
            </a:r>
            <a:r>
              <a:rPr lang="en-US" altLang="ko-KR" dirty="0"/>
              <a:t>. 128x128)</a:t>
            </a:r>
            <a:r>
              <a:rPr lang="ko-KR" altLang="en-US" dirty="0"/>
              <a:t>의 </a:t>
            </a:r>
            <a:r>
              <a:rPr lang="en-US" altLang="ko-KR" dirty="0"/>
              <a:t>ROI</a:t>
            </a:r>
            <a:r>
              <a:rPr lang="ko-KR" altLang="en-US" dirty="0"/>
              <a:t>를 두고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en-US" altLang="ko-KR" dirty="0" err="1"/>
              <a:t>bbreg</a:t>
            </a:r>
            <a:r>
              <a:rPr lang="ko-KR" altLang="en-US" dirty="0"/>
              <a:t>하듯 최종 </a:t>
            </a:r>
            <a:r>
              <a:rPr lang="en-US" altLang="ko-KR" dirty="0"/>
              <a:t>Bounding box</a:t>
            </a:r>
            <a:r>
              <a:rPr lang="ko-KR" altLang="en-US" dirty="0"/>
              <a:t>를 찾아가게 하자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8A5A8C-895A-45FC-8C47-7C3213E17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746" y="3511858"/>
            <a:ext cx="3323917" cy="32732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138E382-5C34-4B7B-9042-977AB19C93CF}"/>
              </a:ext>
            </a:extLst>
          </p:cNvPr>
          <p:cNvSpPr/>
          <p:nvPr/>
        </p:nvSpPr>
        <p:spPr>
          <a:xfrm>
            <a:off x="3502822" y="4993309"/>
            <a:ext cx="2387009" cy="661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7456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픽셀에 대해서</a:t>
            </a:r>
            <a:r>
              <a:rPr lang="en-US" altLang="ko-KR" dirty="0"/>
              <a:t>?? </a:t>
            </a:r>
            <a:r>
              <a:rPr lang="ko-KR" altLang="en-US" dirty="0"/>
              <a:t>그럼 만약에 물체가 없는 부분에서는 어떡해</a:t>
            </a:r>
            <a:r>
              <a:rPr lang="en-US" altLang="ko-K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6114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픽셀에 대해서</a:t>
            </a:r>
            <a:r>
              <a:rPr lang="en-US" altLang="ko-KR" dirty="0"/>
              <a:t>?? </a:t>
            </a:r>
            <a:r>
              <a:rPr lang="ko-KR" altLang="en-US" dirty="0"/>
              <a:t>그럼 만약에 물체가 없는 부분에서는 어떡해</a:t>
            </a:r>
            <a:r>
              <a:rPr lang="en-US" altLang="ko-KR" dirty="0"/>
              <a:t>?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여기에 물체가 있냐 </a:t>
            </a:r>
            <a:r>
              <a:rPr lang="ko-KR" altLang="en-US" dirty="0" err="1">
                <a:sym typeface="Wingdings" panose="05000000000000000000" pitchFamily="2" charset="2"/>
              </a:rPr>
              <a:t>없냐만을</a:t>
            </a:r>
            <a:r>
              <a:rPr lang="ko-KR" altLang="en-US" dirty="0">
                <a:sym typeface="Wingdings" panose="05000000000000000000" pitchFamily="2" charset="2"/>
              </a:rPr>
              <a:t> 확인하는 </a:t>
            </a:r>
            <a:r>
              <a:rPr lang="en-US" altLang="ko-KR" dirty="0">
                <a:sym typeface="Wingdings" panose="05000000000000000000" pitchFamily="2" charset="2"/>
              </a:rPr>
              <a:t>layer</a:t>
            </a:r>
            <a:r>
              <a:rPr lang="ko-KR" altLang="en-US" dirty="0">
                <a:sym typeface="Wingdings" panose="05000000000000000000" pitchFamily="2" charset="2"/>
              </a:rPr>
              <a:t>를 만들지 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C291EF-3970-494D-B8A2-00D3068CA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89" y="3838048"/>
            <a:ext cx="4763423" cy="2812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4ED6A94-7F82-45D0-9888-9815D44FA05B}"/>
              </a:ext>
            </a:extLst>
          </p:cNvPr>
          <p:cNvSpPr/>
          <p:nvPr/>
        </p:nvSpPr>
        <p:spPr>
          <a:xfrm>
            <a:off x="3714289" y="3838049"/>
            <a:ext cx="1398486" cy="8421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799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그리고 한 픽셀에 정사각형 </a:t>
            </a:r>
            <a:r>
              <a:rPr lang="en-US" altLang="ko-KR" dirty="0"/>
              <a:t>1</a:t>
            </a:r>
            <a:r>
              <a:rPr lang="ko-KR" altLang="en-US" dirty="0"/>
              <a:t>개는 너무 지엽적인 감이 있으니까 예상 영역을 여러 개 던져주자 </a:t>
            </a:r>
            <a:r>
              <a:rPr lang="en-US" altLang="ko-KR" dirty="0"/>
              <a:t>(</a:t>
            </a:r>
            <a:r>
              <a:rPr lang="ko-KR" altLang="en-US" dirty="0"/>
              <a:t>일종의 잔머리</a:t>
            </a:r>
            <a:r>
              <a:rPr lang="en-US" altLang="ko-KR" dirty="0"/>
              <a:t>)</a:t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 Anchor </a:t>
            </a:r>
            <a:r>
              <a:rPr lang="ko-KR" altLang="en-US" dirty="0">
                <a:sym typeface="Wingdings" panose="05000000000000000000" pitchFamily="2" charset="2"/>
              </a:rPr>
              <a:t>개념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E9670B-DC8E-422C-B6F3-01276D6D3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89" y="3838048"/>
            <a:ext cx="4763423" cy="28121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6089E7-381C-41C0-830E-A0C901E63289}"/>
              </a:ext>
            </a:extLst>
          </p:cNvPr>
          <p:cNvSpPr txBox="1"/>
          <p:nvPr/>
        </p:nvSpPr>
        <p:spPr>
          <a:xfrm>
            <a:off x="8809704" y="3838048"/>
            <a:ext cx="137651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128,256,512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EE6DA8-F9F3-4DD6-BA5A-952F17CC1130}"/>
              </a:ext>
            </a:extLst>
          </p:cNvPr>
          <p:cNvSpPr txBox="1"/>
          <p:nvPr/>
        </p:nvSpPr>
        <p:spPr>
          <a:xfrm>
            <a:off x="8809704" y="4617060"/>
            <a:ext cx="137651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1:1, 1:2, 2:1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426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25626"/>
            <a:ext cx="7886700" cy="2353085"/>
          </a:xfrm>
        </p:spPr>
        <p:txBody>
          <a:bodyPr/>
          <a:lstStyle/>
          <a:p>
            <a:r>
              <a:rPr lang="ko-KR" altLang="en-US" dirty="0"/>
              <a:t>결과를 보면 </a:t>
            </a:r>
            <a:r>
              <a:rPr lang="en-US" altLang="ko-KR" dirty="0"/>
              <a:t>Scale</a:t>
            </a:r>
            <a:r>
              <a:rPr lang="ko-KR" altLang="en-US" dirty="0"/>
              <a:t>만 어느정도 다양하게 주면 </a:t>
            </a:r>
            <a:r>
              <a:rPr lang="en-US" altLang="ko-KR" dirty="0"/>
              <a:t>aspect ratio</a:t>
            </a:r>
            <a:r>
              <a:rPr lang="ko-KR" altLang="en-US" dirty="0"/>
              <a:t>는 별로 의미 없음을 알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RPN</a:t>
            </a:r>
            <a:r>
              <a:rPr lang="ko-KR" altLang="en-US" dirty="0"/>
              <a:t>이 다양한 크기에 취약한 점을 그냥 물량으로 </a:t>
            </a:r>
            <a:r>
              <a:rPr lang="ko-KR" altLang="en-US" dirty="0" err="1"/>
              <a:t>떼운</a:t>
            </a:r>
            <a:r>
              <a:rPr lang="ko-KR" altLang="en-US" dirty="0"/>
              <a:t> 느낌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B024E-09B2-45D8-8F4B-525F9FB2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810" y="4339125"/>
            <a:ext cx="5718380" cy="19727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667636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07DAF-4EA8-410C-924C-98D5F9C6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A4932-A32F-4FA6-B671-EFCA1DDA6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RPN</a:t>
            </a:r>
            <a:r>
              <a:rPr lang="ko-KR" altLang="en-US" dirty="0"/>
              <a:t>의 </a:t>
            </a:r>
            <a:r>
              <a:rPr lang="en-US" altLang="ko-KR" dirty="0"/>
              <a:t>loss function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11F7EC-C083-4449-A473-452C3E828CA7}"/>
              </a:ext>
            </a:extLst>
          </p:cNvPr>
          <p:cNvGrpSpPr/>
          <p:nvPr/>
        </p:nvGrpSpPr>
        <p:grpSpPr>
          <a:xfrm>
            <a:off x="2152650" y="2617357"/>
            <a:ext cx="7886700" cy="3559607"/>
            <a:chOff x="628650" y="2617356"/>
            <a:chExt cx="7886700" cy="35596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A6A50A-D707-45F0-8D03-7D67EA382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2617356"/>
              <a:ext cx="7886700" cy="35596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7352D4-3236-4EA2-A7A5-51E4D257A459}"/>
                </a:ext>
              </a:extLst>
            </p:cNvPr>
            <p:cNvSpPr/>
            <p:nvPr/>
          </p:nvSpPr>
          <p:spPr>
            <a:xfrm>
              <a:off x="7266038" y="3952134"/>
              <a:ext cx="294968" cy="294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168184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007DAF-4EA8-410C-924C-98D5F9C6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5A4932-A32F-4FA6-B671-EFCA1DDA6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RPN</a:t>
            </a:r>
            <a:r>
              <a:rPr lang="ko-KR" altLang="en-US" dirty="0"/>
              <a:t>의 </a:t>
            </a:r>
            <a:r>
              <a:rPr lang="en-US" altLang="ko-KR" dirty="0"/>
              <a:t>loss function*</a:t>
            </a:r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11F7EC-C083-4449-A473-452C3E828CA7}"/>
              </a:ext>
            </a:extLst>
          </p:cNvPr>
          <p:cNvGrpSpPr/>
          <p:nvPr/>
        </p:nvGrpSpPr>
        <p:grpSpPr>
          <a:xfrm>
            <a:off x="2152650" y="2617357"/>
            <a:ext cx="7886700" cy="3559607"/>
            <a:chOff x="628650" y="2617356"/>
            <a:chExt cx="7886700" cy="3559607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84A6A50A-D707-45F0-8D03-7D67EA382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2617356"/>
              <a:ext cx="7886700" cy="355960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267352D4-3236-4EA2-A7A5-51E4D257A459}"/>
                </a:ext>
              </a:extLst>
            </p:cNvPr>
            <p:cNvSpPr/>
            <p:nvPr/>
          </p:nvSpPr>
          <p:spPr>
            <a:xfrm>
              <a:off x="7266038" y="3952134"/>
              <a:ext cx="294968" cy="2949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2EA382-C0DF-4CAB-BABA-5A1E77A8FB8A}"/>
              </a:ext>
            </a:extLst>
          </p:cNvPr>
          <p:cNvSpPr/>
          <p:nvPr/>
        </p:nvSpPr>
        <p:spPr>
          <a:xfrm>
            <a:off x="5267786" y="3429001"/>
            <a:ext cx="1398486" cy="415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DCC701-499B-442D-9AD4-0FFCD70EB013}"/>
              </a:ext>
            </a:extLst>
          </p:cNvPr>
          <p:cNvSpPr/>
          <p:nvPr/>
        </p:nvSpPr>
        <p:spPr>
          <a:xfrm>
            <a:off x="8275151" y="3438833"/>
            <a:ext cx="1596437" cy="4154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3619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A35E06-B3E9-448A-8593-D5278BF2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022170-2E6B-40BB-8C2B-85BF53D64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Sliding window</a:t>
            </a:r>
            <a:r>
              <a:rPr lang="ko-KR" altLang="en-US" dirty="0"/>
              <a:t>로 모든 픽셀을 다 보는 건 좀 무식한 방법이지 않나</a:t>
            </a:r>
            <a:r>
              <a:rPr lang="en-US" altLang="ko-KR" dirty="0"/>
              <a:t>? Anchor</a:t>
            </a:r>
            <a:r>
              <a:rPr lang="ko-KR" altLang="en-US" dirty="0"/>
              <a:t>때문에 </a:t>
            </a:r>
            <a:r>
              <a:rPr lang="en-US" altLang="ko-KR" dirty="0"/>
              <a:t>k</a:t>
            </a:r>
            <a:r>
              <a:rPr lang="ko-KR" altLang="en-US" dirty="0"/>
              <a:t>배만큼 연산을 더 하는데</a:t>
            </a:r>
            <a:r>
              <a:rPr lang="en-US" altLang="ko-KR" dirty="0"/>
              <a:t>, </a:t>
            </a:r>
            <a:r>
              <a:rPr lang="ko-KR" altLang="en-US" dirty="0"/>
              <a:t>이거 너무 느리지 않을까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6682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C2E6-F9C1-40F8-9E1C-9FFD3A0878D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47909" y="213313"/>
            <a:ext cx="7761701" cy="8026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3465EB-B466-4485-976A-F5E1843F48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23" y="1016001"/>
            <a:ext cx="4360754" cy="490988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D5A9318-3D9C-4032-8B47-F129CDC6E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619" y="1016001"/>
            <a:ext cx="3257969" cy="80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3673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6D649A-5673-4034-8283-336F57327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EAF354-05CF-48D1-8C1E-C4558F42B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모든 픽셀에 대해서 </a:t>
            </a:r>
            <a:r>
              <a:rPr lang="en-US" altLang="ko-KR" sz="2000" dirty="0" err="1"/>
              <a:t>nxn</a:t>
            </a:r>
            <a:r>
              <a:rPr lang="en-US" altLang="ko-KR" sz="2000" dirty="0"/>
              <a:t> kernel </a:t>
            </a:r>
            <a:r>
              <a:rPr lang="ko-KR" altLang="en-US" sz="2000" dirty="0"/>
              <a:t>씌우기 </a:t>
            </a:r>
            <a:r>
              <a:rPr lang="en-US" altLang="ko-KR" sz="2000" dirty="0">
                <a:sym typeface="Wingdings" panose="05000000000000000000" pitchFamily="2" charset="2"/>
              </a:rPr>
              <a:t> CNN</a:t>
            </a:r>
          </a:p>
          <a:p>
            <a:r>
              <a:rPr lang="ko-KR" altLang="en-US" sz="2000" dirty="0"/>
              <a:t>그냥 </a:t>
            </a:r>
            <a:r>
              <a:rPr lang="en-US" altLang="ko-KR" sz="2000" dirty="0"/>
              <a:t>Conv layer 2</a:t>
            </a:r>
            <a:r>
              <a:rPr lang="ko-KR" altLang="en-US" sz="2000" dirty="0"/>
              <a:t>개 </a:t>
            </a:r>
            <a:r>
              <a:rPr lang="ko-KR" altLang="en-US" sz="2000" dirty="0" err="1"/>
              <a:t>짜리랑</a:t>
            </a:r>
            <a:r>
              <a:rPr lang="ko-KR" altLang="en-US" sz="2000" dirty="0"/>
              <a:t> 똑같음</a:t>
            </a:r>
            <a:endParaRPr lang="en-US" altLang="ko-KR" sz="2000" dirty="0"/>
          </a:p>
          <a:p>
            <a:r>
              <a:rPr lang="ko-KR" altLang="en-US" sz="2000" dirty="0"/>
              <a:t>이런 연산은 </a:t>
            </a:r>
            <a:r>
              <a:rPr lang="en-US" altLang="ko-KR" sz="2000" dirty="0"/>
              <a:t>CPU</a:t>
            </a:r>
            <a:r>
              <a:rPr lang="ko-KR" altLang="en-US" sz="2000" dirty="0"/>
              <a:t>로 하면 한참 느리지만</a:t>
            </a:r>
            <a:r>
              <a:rPr lang="en-US" altLang="ko-KR" sz="2000" dirty="0"/>
              <a:t>, GPU</a:t>
            </a:r>
            <a:r>
              <a:rPr lang="ko-KR" altLang="en-US" sz="2000" dirty="0"/>
              <a:t>로 할 수 있는 형태로만 바꿔주면 전혀 그렇지 않음</a:t>
            </a:r>
            <a:r>
              <a:rPr lang="en-US" altLang="ko-KR" sz="20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E81D57-E3AE-4F8E-A327-FE1620BA1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89" y="3364821"/>
            <a:ext cx="4763423" cy="28121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188372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01737B-B6C5-47BF-8021-4902A4CA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9A33F6-AF4F-400A-9DCC-3B2BBB3FB565}"/>
              </a:ext>
            </a:extLst>
          </p:cNvPr>
          <p:cNvSpPr txBox="1"/>
          <p:nvPr/>
        </p:nvSpPr>
        <p:spPr>
          <a:xfrm>
            <a:off x="5244518" y="2348642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50EF9-4505-4D8A-936C-E6A59A6142BC}"/>
              </a:ext>
            </a:extLst>
          </p:cNvPr>
          <p:cNvSpPr txBox="1"/>
          <p:nvPr/>
        </p:nvSpPr>
        <p:spPr>
          <a:xfrm>
            <a:off x="5244514" y="2988554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BF2F0D-F115-4A80-B82E-71AB4D09C9EC}"/>
              </a:ext>
            </a:extLst>
          </p:cNvPr>
          <p:cNvSpPr txBox="1"/>
          <p:nvPr/>
        </p:nvSpPr>
        <p:spPr>
          <a:xfrm>
            <a:off x="5244514" y="3660074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BE4312-E0E8-4951-AEAB-74FF65E8C155}"/>
              </a:ext>
            </a:extLst>
          </p:cNvPr>
          <p:cNvSpPr txBox="1"/>
          <p:nvPr/>
        </p:nvSpPr>
        <p:spPr>
          <a:xfrm>
            <a:off x="5244514" y="4871308"/>
            <a:ext cx="17029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Fully Connected Layer(FC)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1404B0-2060-4D2A-BC55-36A9E61C59DC}"/>
              </a:ext>
            </a:extLst>
          </p:cNvPr>
          <p:cNvSpPr txBox="1"/>
          <p:nvPr/>
        </p:nvSpPr>
        <p:spPr>
          <a:xfrm>
            <a:off x="5244514" y="5807631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FB574F-F3E4-461F-A1F6-1A39F975CD09}"/>
              </a:ext>
            </a:extLst>
          </p:cNvPr>
          <p:cNvSpPr txBox="1"/>
          <p:nvPr/>
        </p:nvSpPr>
        <p:spPr>
          <a:xfrm>
            <a:off x="2152644" y="2348642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Selective Search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B4CF5-B5DA-4736-B195-87B2D6A9801B}"/>
              </a:ext>
            </a:extLst>
          </p:cNvPr>
          <p:cNvSpPr txBox="1"/>
          <p:nvPr/>
        </p:nvSpPr>
        <p:spPr>
          <a:xfrm>
            <a:off x="2152643" y="3109727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2k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6A6C46-B237-4500-B616-BB2F2A157666}"/>
              </a:ext>
            </a:extLst>
          </p:cNvPr>
          <p:cNvSpPr txBox="1"/>
          <p:nvPr/>
        </p:nvSpPr>
        <p:spPr>
          <a:xfrm>
            <a:off x="2152643" y="3870812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</a:t>
            </a:r>
            <a:r>
              <a:rPr lang="en-US" altLang="ko-KR" dirty="0" err="1"/>
              <a:t>reg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78B98E-3F60-4A4E-B642-2F168320F116}"/>
              </a:ext>
            </a:extLst>
          </p:cNvPr>
          <p:cNvSpPr txBox="1"/>
          <p:nvPr/>
        </p:nvSpPr>
        <p:spPr>
          <a:xfrm>
            <a:off x="2152642" y="5185895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Support Vector Machine</a:t>
            </a:r>
          </a:p>
          <a:p>
            <a:r>
              <a:rPr lang="en-US" altLang="ko-KR" dirty="0"/>
              <a:t>(SVM)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935D59-CAD0-4D35-A141-A8D1D17983D3}"/>
              </a:ext>
            </a:extLst>
          </p:cNvPr>
          <p:cNvSpPr txBox="1"/>
          <p:nvPr/>
        </p:nvSpPr>
        <p:spPr>
          <a:xfrm>
            <a:off x="8336385" y="2348642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RPN (+Anchor)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FADD5-6F63-4511-94F8-656C6A4E8443}"/>
              </a:ext>
            </a:extLst>
          </p:cNvPr>
          <p:cNvSpPr txBox="1"/>
          <p:nvPr/>
        </p:nvSpPr>
        <p:spPr>
          <a:xfrm>
            <a:off x="8336381" y="2988554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CNN x 1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5E7E9-FAE9-4E82-BC65-5FB41E8850D8}"/>
              </a:ext>
            </a:extLst>
          </p:cNvPr>
          <p:cNvSpPr txBox="1"/>
          <p:nvPr/>
        </p:nvSpPr>
        <p:spPr>
          <a:xfrm>
            <a:off x="8336381" y="3660074"/>
            <a:ext cx="1702965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Bounding Box Regression</a:t>
            </a:r>
          </a:p>
          <a:p>
            <a:r>
              <a:rPr lang="en-US" altLang="ko-KR" dirty="0"/>
              <a:t>(bb reg)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F5448-87EA-436E-B743-4D9ED02C642D}"/>
              </a:ext>
            </a:extLst>
          </p:cNvPr>
          <p:cNvSpPr txBox="1"/>
          <p:nvPr/>
        </p:nvSpPr>
        <p:spPr>
          <a:xfrm>
            <a:off x="8336381" y="4871308"/>
            <a:ext cx="170296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Fully Connected Layer(FC)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0EC524-8DF6-4011-85A8-C3537E1E5688}"/>
              </a:ext>
            </a:extLst>
          </p:cNvPr>
          <p:cNvSpPr txBox="1"/>
          <p:nvPr/>
        </p:nvSpPr>
        <p:spPr>
          <a:xfrm>
            <a:off x="8336381" y="5807631"/>
            <a:ext cx="1702965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ROI Pooling</a:t>
            </a:r>
            <a:endParaRPr lang="ko-KR" altLang="en-US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C4170C4-35C3-4A09-8820-CDD19D92E8CD}"/>
              </a:ext>
            </a:extLst>
          </p:cNvPr>
          <p:cNvSpPr/>
          <p:nvPr/>
        </p:nvSpPr>
        <p:spPr>
          <a:xfrm>
            <a:off x="4146936" y="3734257"/>
            <a:ext cx="806245" cy="53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7BA0EB5D-7D1B-4BA1-92B2-7BFB3A96D4E4}"/>
              </a:ext>
            </a:extLst>
          </p:cNvPr>
          <p:cNvSpPr/>
          <p:nvPr/>
        </p:nvSpPr>
        <p:spPr>
          <a:xfrm>
            <a:off x="7238807" y="3734257"/>
            <a:ext cx="806245" cy="534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0DD475-9F32-4CD4-B23C-FDA1D7D88BF7}"/>
              </a:ext>
            </a:extLst>
          </p:cNvPr>
          <p:cNvSpPr txBox="1"/>
          <p:nvPr/>
        </p:nvSpPr>
        <p:spPr>
          <a:xfrm>
            <a:off x="2152642" y="1877961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R-CNN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9911AD-1FF2-4C32-9431-9A211122E684}"/>
              </a:ext>
            </a:extLst>
          </p:cNvPr>
          <p:cNvSpPr txBox="1"/>
          <p:nvPr/>
        </p:nvSpPr>
        <p:spPr>
          <a:xfrm>
            <a:off x="5244511" y="1883392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Fast R-CNN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0E9167-9236-440A-8D81-69108552D63A}"/>
              </a:ext>
            </a:extLst>
          </p:cNvPr>
          <p:cNvSpPr txBox="1"/>
          <p:nvPr/>
        </p:nvSpPr>
        <p:spPr>
          <a:xfrm>
            <a:off x="8336380" y="1877961"/>
            <a:ext cx="1702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Faster R-CNN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493368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C2E6-F9C1-40F8-9E1C-9FFD3A0878D1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47909" y="213313"/>
            <a:ext cx="7761701" cy="8026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B05664-E03A-4F95-B4C3-ABCE01330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140" y="1315009"/>
            <a:ext cx="7619719" cy="507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059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209FA6-6022-4872-982F-633B88657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AFB575-66F2-4B4E-92E6-B78704D2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끝</a:t>
            </a:r>
            <a:r>
              <a:rPr lang="en-US" altLang="ko-KR" dirty="0"/>
              <a:t>! 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156771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A30CEA-8391-42B3-979D-23904A45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EBD79F-C48A-4105-B020-BB18C49DD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5846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EF043-97E9-4ECF-A6BD-6C0B0354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7DD0E-7392-4FE7-A7A0-89060BC81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지금까지 배운 것들을 이용해서 </a:t>
            </a:r>
            <a:br>
              <a:rPr lang="en-US" altLang="ko-KR" dirty="0"/>
            </a:br>
            <a:r>
              <a:rPr lang="ko-KR" altLang="en-US" dirty="0"/>
              <a:t>객체 검출 알고리즘을 한 번 만들어보자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Binary Classification</a:t>
            </a:r>
          </a:p>
          <a:p>
            <a:endParaRPr lang="en-US" altLang="ko-KR" dirty="0"/>
          </a:p>
          <a:p>
            <a:r>
              <a:rPr lang="en-US" altLang="ko-KR" dirty="0"/>
              <a:t>Sliding window based object detection (with </a:t>
            </a:r>
            <a:r>
              <a:rPr lang="en-US" altLang="ko-KR" dirty="0" err="1"/>
              <a:t>Opencv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527496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EF043-97E9-4ECF-A6BD-6C0B03545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7DD0E-7392-4FE7-A7A0-89060BC81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지금까지 배운 것들을 이용해서 </a:t>
            </a:r>
            <a:br>
              <a:rPr lang="en-US" altLang="ko-KR" dirty="0"/>
            </a:br>
            <a:r>
              <a:rPr lang="ko-KR" altLang="en-US" dirty="0"/>
              <a:t>객체 검출 알고리즘을 한 번 만들어보자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Binary Classification (</a:t>
            </a:r>
            <a:r>
              <a:rPr lang="ko-KR" altLang="en-US" dirty="0">
                <a:solidFill>
                  <a:srgbClr val="FF0000"/>
                </a:solidFill>
              </a:rPr>
              <a:t>오늘 </a:t>
            </a:r>
            <a:r>
              <a:rPr lang="ko-KR" altLang="en-US" dirty="0" err="1">
                <a:solidFill>
                  <a:srgbClr val="FF0000"/>
                </a:solidFill>
              </a:rPr>
              <a:t>하루종일</a:t>
            </a:r>
            <a:r>
              <a:rPr lang="ko-KR" altLang="en-US" dirty="0">
                <a:solidFill>
                  <a:srgbClr val="FF0000"/>
                </a:solidFill>
              </a:rPr>
              <a:t> 할 것</a:t>
            </a:r>
            <a:r>
              <a:rPr lang="en-US" altLang="ko-KR" dirty="0">
                <a:solidFill>
                  <a:srgbClr val="FF0000"/>
                </a:solidFill>
              </a:rPr>
              <a:t>. </a:t>
            </a:r>
            <a:r>
              <a:rPr lang="ko-KR" altLang="en-US" dirty="0">
                <a:solidFill>
                  <a:srgbClr val="FF0000"/>
                </a:solidFill>
              </a:rPr>
              <a:t>어쩌면 내일도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Sliding window based object detection (with </a:t>
            </a:r>
            <a:r>
              <a:rPr lang="en-US" altLang="ko-KR" dirty="0" err="1"/>
              <a:t>Opencv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366933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A0E128-DD34-4B89-84E8-3AC322A6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16F4A6-7F85-403D-80A6-0967D7729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Face / Nonface Classification</a:t>
            </a:r>
          </a:p>
          <a:p>
            <a:endParaRPr lang="ko-KR" altLang="en-US" dirty="0"/>
          </a:p>
        </p:txBody>
      </p:sp>
      <p:pic>
        <p:nvPicPr>
          <p:cNvPr id="15" name="그림 14" descr="사람, 실내, 벽, 넥타이이(가) 표시된 사진&#10;&#10;자동 생성된 설명">
            <a:extLst>
              <a:ext uri="{FF2B5EF4-FFF2-40B4-BE49-F238E27FC236}">
                <a16:creationId xmlns:a16="http://schemas.microsoft.com/office/drawing/2014/main" id="{0EFBA0BD-E648-412A-8815-38EF22ED8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62" y="2836369"/>
            <a:ext cx="1371600" cy="1371600"/>
          </a:xfrm>
          <a:prstGeom prst="rect">
            <a:avLst/>
          </a:prstGeom>
        </p:spPr>
      </p:pic>
      <p:pic>
        <p:nvPicPr>
          <p:cNvPr id="17" name="그림 16" descr="사람, 실내, 벽, 넥타이이(가) 표시된 사진&#10;&#10;자동 생성된 설명">
            <a:extLst>
              <a:ext uri="{FF2B5EF4-FFF2-40B4-BE49-F238E27FC236}">
                <a16:creationId xmlns:a16="http://schemas.microsoft.com/office/drawing/2014/main" id="{03476E94-79A4-4D82-8B2E-9844BE960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470" y="3108072"/>
            <a:ext cx="1371600" cy="1371600"/>
          </a:xfrm>
          <a:prstGeom prst="rect">
            <a:avLst/>
          </a:prstGeom>
        </p:spPr>
      </p:pic>
      <p:pic>
        <p:nvPicPr>
          <p:cNvPr id="19" name="그림 18" descr="사람, 실내, 카메라, 가장이(가) 표시된 사진&#10;&#10;자동 생성된 설명">
            <a:extLst>
              <a:ext uri="{FF2B5EF4-FFF2-40B4-BE49-F238E27FC236}">
                <a16:creationId xmlns:a16="http://schemas.microsoft.com/office/drawing/2014/main" id="{838BF6E8-B44A-4016-AB7B-BC2005B1C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2" y="3793872"/>
            <a:ext cx="1371600" cy="1371600"/>
          </a:xfrm>
          <a:prstGeom prst="rect">
            <a:avLst/>
          </a:prstGeom>
        </p:spPr>
      </p:pic>
      <p:pic>
        <p:nvPicPr>
          <p:cNvPr id="21" name="그림 20" descr="사람, 실내, 여자, 드레스이(가) 표시된 사진&#10;&#10;자동 생성된 설명">
            <a:extLst>
              <a:ext uri="{FF2B5EF4-FFF2-40B4-BE49-F238E27FC236}">
                <a16:creationId xmlns:a16="http://schemas.microsoft.com/office/drawing/2014/main" id="{A38EBD19-5D98-49A9-8563-FF7494800F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725873"/>
            <a:ext cx="1371600" cy="1371600"/>
          </a:xfrm>
          <a:prstGeom prst="rect">
            <a:avLst/>
          </a:prstGeom>
        </p:spPr>
      </p:pic>
      <p:pic>
        <p:nvPicPr>
          <p:cNvPr id="23" name="그림 22" descr="사람, 안경, 실내, 의류이(가) 표시된 사진&#10;&#10;자동 생성된 설명">
            <a:extLst>
              <a:ext uri="{FF2B5EF4-FFF2-40B4-BE49-F238E27FC236}">
                <a16:creationId xmlns:a16="http://schemas.microsoft.com/office/drawing/2014/main" id="{DB6592CE-4F18-4C1B-87F0-B2C699640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80" y="4879020"/>
            <a:ext cx="1371600" cy="1371600"/>
          </a:xfrm>
          <a:prstGeom prst="rect">
            <a:avLst/>
          </a:prstGeom>
        </p:spPr>
      </p:pic>
      <p:pic>
        <p:nvPicPr>
          <p:cNvPr id="29" name="그림 28" descr="실외이(가) 표시된 사진&#10;&#10;자동 생성된 설명">
            <a:extLst>
              <a:ext uri="{FF2B5EF4-FFF2-40B4-BE49-F238E27FC236}">
                <a16:creationId xmlns:a16="http://schemas.microsoft.com/office/drawing/2014/main" id="{9900F65B-4998-4EB2-B09B-2D4011D05D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311" y="2437026"/>
            <a:ext cx="1582228" cy="1582228"/>
          </a:xfrm>
          <a:prstGeom prst="rect">
            <a:avLst/>
          </a:prstGeom>
        </p:spPr>
      </p:pic>
      <p:pic>
        <p:nvPicPr>
          <p:cNvPr id="30" name="그림 29" descr="나무, 실외이(가) 표시된 사진&#10;&#10;자동 생성된 설명">
            <a:extLst>
              <a:ext uri="{FF2B5EF4-FFF2-40B4-BE49-F238E27FC236}">
                <a16:creationId xmlns:a16="http://schemas.microsoft.com/office/drawing/2014/main" id="{A9F6327D-537D-4E0A-B1B8-07EE30832E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2" y="2625741"/>
            <a:ext cx="1582228" cy="1582228"/>
          </a:xfrm>
          <a:prstGeom prst="rect">
            <a:avLst/>
          </a:prstGeom>
        </p:spPr>
      </p:pic>
      <p:pic>
        <p:nvPicPr>
          <p:cNvPr id="31" name="그림 30" descr="분화구, 실외이(가) 표시된 사진&#10;&#10;자동 생성된 설명">
            <a:extLst>
              <a:ext uri="{FF2B5EF4-FFF2-40B4-BE49-F238E27FC236}">
                <a16:creationId xmlns:a16="http://schemas.microsoft.com/office/drawing/2014/main" id="{34DC3177-A925-43CE-8DDE-D0EAF38C82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22" y="4605681"/>
            <a:ext cx="1582228" cy="1582228"/>
          </a:xfrm>
          <a:prstGeom prst="rect">
            <a:avLst/>
          </a:prstGeom>
        </p:spPr>
      </p:pic>
      <p:pic>
        <p:nvPicPr>
          <p:cNvPr id="32" name="그림 31" descr="동물이(가) 표시된 사진&#10;&#10;자동 생성된 설명">
            <a:extLst>
              <a:ext uri="{FF2B5EF4-FFF2-40B4-BE49-F238E27FC236}">
                <a16:creationId xmlns:a16="http://schemas.microsoft.com/office/drawing/2014/main" id="{A7962DAF-EADC-46D6-8AF8-BE20637284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886" y="4578172"/>
            <a:ext cx="1582228" cy="1582228"/>
          </a:xfrm>
          <a:prstGeom prst="rect">
            <a:avLst/>
          </a:prstGeom>
        </p:spPr>
      </p:pic>
      <p:pic>
        <p:nvPicPr>
          <p:cNvPr id="33" name="그림 32" descr="나무, 실외, 동물, 사진이(가) 표시된 사진&#10;&#10;자동 생성된 설명">
            <a:extLst>
              <a:ext uri="{FF2B5EF4-FFF2-40B4-BE49-F238E27FC236}">
                <a16:creationId xmlns:a16="http://schemas.microsoft.com/office/drawing/2014/main" id="{C982BB45-ABFD-464E-9505-499F6CD086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130" y="2797829"/>
            <a:ext cx="1582228" cy="1582228"/>
          </a:xfrm>
          <a:prstGeom prst="rect">
            <a:avLst/>
          </a:prstGeom>
        </p:spPr>
      </p:pic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D46758E-2E19-495A-BBF1-58C503C13615}"/>
              </a:ext>
            </a:extLst>
          </p:cNvPr>
          <p:cNvCxnSpPr/>
          <p:nvPr/>
        </p:nvCxnSpPr>
        <p:spPr>
          <a:xfrm>
            <a:off x="6096000" y="2675965"/>
            <a:ext cx="0" cy="3421508"/>
          </a:xfrm>
          <a:prstGeom prst="line">
            <a:avLst/>
          </a:prstGeom>
          <a:ln w="762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443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856BF-45FB-4A2C-BD47-7E028F71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15770-EB43-4A9F-86BF-25B14440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2465</a:t>
            </a:r>
            <a:r>
              <a:rPr lang="ko-KR" altLang="en-US" dirty="0"/>
              <a:t>개의 </a:t>
            </a:r>
            <a:r>
              <a:rPr lang="en-US" altLang="ko-KR" dirty="0"/>
              <a:t>RGB</a:t>
            </a:r>
            <a:r>
              <a:rPr lang="ko-KR" altLang="en-US" dirty="0"/>
              <a:t> </a:t>
            </a:r>
            <a:r>
              <a:rPr lang="en-US" altLang="ko-KR" dirty="0"/>
              <a:t>face </a:t>
            </a:r>
            <a:r>
              <a:rPr lang="ko-KR" altLang="en-US" dirty="0"/>
              <a:t>이미지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5712</a:t>
            </a:r>
            <a:r>
              <a:rPr lang="ko-KR" altLang="en-US" dirty="0"/>
              <a:t>개의 </a:t>
            </a:r>
            <a:r>
              <a:rPr lang="en-US" altLang="ko-KR" dirty="0"/>
              <a:t>Gray-scale non-face</a:t>
            </a:r>
            <a:r>
              <a:rPr lang="ko-KR" altLang="en-US" dirty="0"/>
              <a:t> 이미지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색도</a:t>
            </a:r>
            <a:r>
              <a:rPr lang="en-US" altLang="ko-KR" dirty="0"/>
              <a:t>, </a:t>
            </a:r>
            <a:r>
              <a:rPr lang="ko-KR" altLang="en-US" dirty="0"/>
              <a:t>크기도 다른 두 데이터셋을 이용해서 사람 얼굴인 지 아닌 지 구별하는 </a:t>
            </a:r>
            <a:r>
              <a:rPr lang="en-US" altLang="ko-KR" dirty="0"/>
              <a:t>Classifier</a:t>
            </a:r>
            <a:r>
              <a:rPr lang="ko-KR" altLang="en-US" dirty="0"/>
              <a:t>를 만들기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앞으로도 활용될 예정 </a:t>
            </a:r>
            <a:r>
              <a:rPr lang="en-US" altLang="ko-KR" dirty="0"/>
              <a:t>***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4026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856BF-45FB-4A2C-BD47-7E028F71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15770-EB43-4A9F-86BF-25B144401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3012" cy="4351338"/>
          </a:xfrm>
        </p:spPr>
        <p:txBody>
          <a:bodyPr/>
          <a:lstStyle/>
          <a:p>
            <a:r>
              <a:rPr lang="ko-KR" altLang="en-US" dirty="0" err="1"/>
              <a:t>짜야할</a:t>
            </a:r>
            <a:r>
              <a:rPr lang="ko-KR" altLang="en-US" dirty="0"/>
              <a:t> 것</a:t>
            </a:r>
            <a:endParaRPr lang="en-US" altLang="ko-KR" dirty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Network</a:t>
            </a:r>
          </a:p>
          <a:p>
            <a:pPr marL="514350" indent="-514350">
              <a:buAutoNum type="arabicPeriod"/>
            </a:pPr>
            <a:r>
              <a:rPr lang="en-US" altLang="ko-KR" dirty="0" err="1"/>
              <a:t>Dataloader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Train()</a:t>
            </a:r>
          </a:p>
          <a:p>
            <a:pPr marL="514350" indent="-514350">
              <a:buAutoNum type="arabicPeriod"/>
            </a:pPr>
            <a:r>
              <a:rPr lang="en-US" altLang="ko-KR" dirty="0"/>
              <a:t>Test()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FD8B0-A93D-42B1-8922-5586283E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126"/>
            <a:ext cx="5827059" cy="64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1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C2E6-F9C1-40F8-9E1C-9FFD3A0878D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47909" y="213313"/>
            <a:ext cx="7761701" cy="8026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457" y="1516256"/>
            <a:ext cx="6641086" cy="441413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AF3825F-D8B4-4D8F-9417-FFCE7BDF8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377" y="1502808"/>
            <a:ext cx="2567623" cy="86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90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856BF-45FB-4A2C-BD47-7E028F71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15770-EB43-4A9F-86BF-25B144401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3012" cy="4351338"/>
          </a:xfrm>
        </p:spPr>
        <p:txBody>
          <a:bodyPr/>
          <a:lstStyle/>
          <a:p>
            <a:r>
              <a:rPr lang="ko-KR" altLang="en-US" dirty="0" err="1"/>
              <a:t>짜야할</a:t>
            </a:r>
            <a:r>
              <a:rPr lang="ko-KR" altLang="en-US" dirty="0"/>
              <a:t> 것</a:t>
            </a:r>
            <a:endParaRPr lang="en-US" altLang="ko-KR" dirty="0"/>
          </a:p>
          <a:p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Network</a:t>
            </a:r>
          </a:p>
          <a:p>
            <a:pPr marL="514350" indent="-514350">
              <a:buAutoNum type="arabicPeriod"/>
            </a:pPr>
            <a:r>
              <a:rPr lang="en-US" altLang="ko-KR" dirty="0" err="1">
                <a:solidFill>
                  <a:srgbClr val="FF0000"/>
                </a:solidFill>
              </a:rPr>
              <a:t>Dataloader</a:t>
            </a:r>
            <a:endParaRPr lang="en-US" altLang="ko-KR" dirty="0">
              <a:solidFill>
                <a:srgbClr val="FF0000"/>
              </a:solidFill>
            </a:endParaRPr>
          </a:p>
          <a:p>
            <a:pPr marL="514350" indent="-514350">
              <a:buAutoNum type="arabicPeriod"/>
            </a:pPr>
            <a:r>
              <a:rPr lang="en-US" altLang="ko-KR" dirty="0"/>
              <a:t>Train()</a:t>
            </a:r>
          </a:p>
          <a:p>
            <a:pPr marL="514350" indent="-514350">
              <a:buAutoNum type="arabicPeriod"/>
            </a:pPr>
            <a:r>
              <a:rPr lang="en-US" altLang="ko-KR" dirty="0"/>
              <a:t>Test()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DFD8B0-A93D-42B1-8922-5586283E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0126"/>
            <a:ext cx="5827059" cy="647774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08322A4-4BE7-4AF6-AFAD-8C1577CD161C}"/>
              </a:ext>
            </a:extLst>
          </p:cNvPr>
          <p:cNvSpPr/>
          <p:nvPr/>
        </p:nvSpPr>
        <p:spPr>
          <a:xfrm>
            <a:off x="6518246" y="5897461"/>
            <a:ext cx="2021747" cy="679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3031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C856BF-45FB-4A2C-BD47-7E028F71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15770-EB43-4A9F-86BF-25B14440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아마도 가장 많이 고민해보게 될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데이터셋이 생긴 게 서로 다른데</a:t>
            </a:r>
            <a:r>
              <a:rPr lang="en-US" altLang="ko-KR" dirty="0"/>
              <a:t>, </a:t>
            </a:r>
            <a:r>
              <a:rPr lang="ko-KR" altLang="en-US" dirty="0"/>
              <a:t>어떻게 통일시킬 것인가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라벨은 어떻게 부여하지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67156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3F8EF-0533-494B-85D6-A07CC40C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C40B15-112E-4AA2-8347-9CEBB5F39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906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939C64-135F-4D4F-BFCE-0FE6EF7D1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F34C25-9D9A-42F2-820E-35DBF63CC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8899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F9FA8-AFCC-4BA4-838D-33B7DDBD0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C5B8B5-8F2F-4CFF-AAC7-DB6AC3ED2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5313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2C7DD-DEC4-462D-81FE-DAD83876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033F06-D8D2-469D-9622-81C825BFB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355229-2968-4B42-B56A-96D0C7CDA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0689"/>
            <a:ext cx="9144000" cy="52094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B53D11-A90C-40A4-A7A4-A30A5662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81" y="5616420"/>
            <a:ext cx="5605923" cy="9279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424732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B3842-0CF6-4BD6-87FA-072606733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별첨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0397607F-1919-4124-ACD0-E27263EE7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650" y="1859655"/>
            <a:ext cx="7886700" cy="29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03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C2E6-F9C1-40F8-9E1C-9FFD3A0878D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47909" y="213313"/>
            <a:ext cx="7761701" cy="8026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50151E-1987-48CE-82BF-3D864FD73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66" y="1231153"/>
            <a:ext cx="7761701" cy="51542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2A2578-121C-41FC-9033-BC323AAEF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233" y="4895339"/>
            <a:ext cx="3165768" cy="130181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A38847-4AF3-43B0-A8C7-E72984F04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991" y="3227294"/>
            <a:ext cx="3121009" cy="11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56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04C2E6-F9C1-40F8-9E1C-9FFD3A0878D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47909" y="213313"/>
            <a:ext cx="7761701" cy="80268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Experiment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025595-C155-4234-9B50-BF8DC0341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017" y="1016001"/>
            <a:ext cx="9533965" cy="536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46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2956</TotalTime>
  <Words>1302</Words>
  <Application>Microsoft Office PowerPoint</Application>
  <PresentationFormat>와이드스크린</PresentationFormat>
  <Paragraphs>353</Paragraphs>
  <Slides>76</Slides>
  <Notes>9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1" baseType="lpstr">
      <vt:lpstr>맑은 고딕</vt:lpstr>
      <vt:lpstr>Arial</vt:lpstr>
      <vt:lpstr>Calibri</vt:lpstr>
      <vt:lpstr>Calibri Light</vt:lpstr>
      <vt:lpstr>Office 테마</vt:lpstr>
      <vt:lpstr>2019.07.10</vt:lpstr>
      <vt:lpstr>3일간의 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Object Detection? Segmentation?</vt:lpstr>
      <vt:lpstr>오늘 해볼 것</vt:lpstr>
      <vt:lpstr>Object Detection? Segmentation?</vt:lpstr>
      <vt:lpstr>Object Detection? Segmentation?</vt:lpstr>
      <vt:lpstr>R-CNN Series</vt:lpstr>
      <vt:lpstr>R-CNN Series</vt:lpstr>
      <vt:lpstr>R-CNN Series</vt:lpstr>
      <vt:lpstr>R-CNN Series</vt:lpstr>
      <vt:lpstr>R-CNN Series</vt:lpstr>
      <vt:lpstr>R-CNN</vt:lpstr>
      <vt:lpstr>R-CNN</vt:lpstr>
      <vt:lpstr>R-CNN</vt:lpstr>
      <vt:lpstr>R-CNN</vt:lpstr>
      <vt:lpstr>R-CNN</vt:lpstr>
      <vt:lpstr>R-CNN</vt:lpstr>
      <vt:lpstr>R-CNN</vt:lpstr>
      <vt:lpstr>R-CNN</vt:lpstr>
      <vt:lpstr>R-CNN Series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Fast R-CNN</vt:lpstr>
      <vt:lpstr>R-CNN Series</vt:lpstr>
      <vt:lpstr>Faster R-CNN</vt:lpstr>
      <vt:lpstr>Faster R-CNN</vt:lpstr>
      <vt:lpstr>Faster R-CNN</vt:lpstr>
      <vt:lpstr>Bounding Box Regression(RPN아님)</vt:lpstr>
      <vt:lpstr>Bounding Box Regression</vt:lpstr>
      <vt:lpstr>Bounding Box Regression</vt:lpstr>
      <vt:lpstr>Bounding Box Regression</vt:lpstr>
      <vt:lpstr>Bounding Box Regression</vt:lpstr>
      <vt:lpstr>Bounding Box Regression</vt:lpstr>
      <vt:lpstr>Bounding Box Regression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Faster R-CNN</vt:lpstr>
      <vt:lpstr>PowerPoint 프레젠테이션</vt:lpstr>
      <vt:lpstr>PowerPoint 프레젠테이션</vt:lpstr>
      <vt:lpstr>실습</vt:lpstr>
      <vt:lpstr>실습</vt:lpstr>
      <vt:lpstr>실습</vt:lpstr>
      <vt:lpstr>실습</vt:lpstr>
      <vt:lpstr>실습</vt:lpstr>
      <vt:lpstr>실습</vt:lpstr>
      <vt:lpstr>실습</vt:lpstr>
      <vt:lpstr>실습</vt:lpstr>
      <vt:lpstr>PowerPoint 프레젠테이션</vt:lpstr>
      <vt:lpstr>PowerPoint 프레젠테이션</vt:lpstr>
      <vt:lpstr>PowerPoint 프레젠테이션</vt:lpstr>
      <vt:lpstr>별첨!</vt:lpstr>
      <vt:lpstr>별첨!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MVP lab seminar</dc:title>
  <dc:creator>TY</dc:creator>
  <cp:lastModifiedBy>조명아</cp:lastModifiedBy>
  <cp:revision>69</cp:revision>
  <dcterms:created xsi:type="dcterms:W3CDTF">2017-11-22T08:01:13Z</dcterms:created>
  <dcterms:modified xsi:type="dcterms:W3CDTF">2019-07-09T15:43:42Z</dcterms:modified>
</cp:coreProperties>
</file>